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75" r:id="rId3"/>
    <p:sldId id="299" r:id="rId4"/>
    <p:sldId id="300" r:id="rId5"/>
    <p:sldId id="301" r:id="rId6"/>
    <p:sldId id="302" r:id="rId7"/>
    <p:sldId id="303" r:id="rId8"/>
    <p:sldId id="304" r:id="rId9"/>
    <p:sldId id="306" r:id="rId10"/>
    <p:sldId id="305" r:id="rId11"/>
    <p:sldId id="307" r:id="rId12"/>
    <p:sldId id="308" r:id="rId13"/>
    <p:sldId id="309" r:id="rId14"/>
    <p:sldId id="310" r:id="rId15"/>
    <p:sldId id="311" r:id="rId16"/>
    <p:sldId id="312" r:id="rId17"/>
    <p:sldId id="313" r:id="rId18"/>
    <p:sldId id="314" r:id="rId19"/>
    <p:sldId id="315" r:id="rId20"/>
    <p:sldId id="316"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026" userDrawn="1">
          <p15:clr>
            <a:srgbClr val="A4A3A4"/>
          </p15:clr>
        </p15:guide>
        <p15:guide id="4" pos="211" userDrawn="1">
          <p15:clr>
            <a:srgbClr val="A4A3A4"/>
          </p15:clr>
        </p15:guide>
        <p15:guide id="5" pos="5654" userDrawn="1">
          <p15:clr>
            <a:srgbClr val="A4A3A4"/>
          </p15:clr>
        </p15:guide>
        <p15:guide id="6" pos="7469" userDrawn="1">
          <p15:clr>
            <a:srgbClr val="A4A3A4"/>
          </p15:clr>
        </p15:guide>
        <p15:guide id="7" orient="horz" pos="3929" userDrawn="1">
          <p15:clr>
            <a:srgbClr val="A4A3A4"/>
          </p15:clr>
        </p15:guide>
        <p15:guide id="8"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21AD92"/>
    <a:srgbClr val="813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33" autoAdjust="0"/>
  </p:normalViewPr>
  <p:slideViewPr>
    <p:cSldViewPr snapToGrid="0">
      <p:cViewPr varScale="1">
        <p:scale>
          <a:sx n="67" d="100"/>
          <a:sy n="67" d="100"/>
        </p:scale>
        <p:origin x="846" y="48"/>
      </p:cViewPr>
      <p:guideLst>
        <p:guide orient="horz" pos="2160"/>
        <p:guide pos="3840"/>
        <p:guide pos="2026"/>
        <p:guide pos="211"/>
        <p:guide pos="5654"/>
        <p:guide pos="7469"/>
        <p:guide orient="horz" pos="3929"/>
        <p:guide orient="horz" pos="3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BE152-F1DA-4A8A-95E6-F59FBB854C09}" type="doc">
      <dgm:prSet loTypeId="urn:microsoft.com/office/officeart/2005/8/layout/process1" loCatId="process" qsTypeId="urn:microsoft.com/office/officeart/2005/8/quickstyle/simple1" qsCatId="simple" csTypeId="urn:microsoft.com/office/officeart/2005/8/colors/accent2_2" csCatId="accent2" phldr="1"/>
      <dgm:spPr/>
    </dgm:pt>
    <dgm:pt modelId="{D71CD831-C859-45F2-8DDB-29737CCDB754}">
      <dgm:prSet phldrT="[Text]"/>
      <dgm:spPr/>
      <dgm:t>
        <a:bodyPr/>
        <a:lstStyle/>
        <a:p>
          <a:r>
            <a:rPr lang="de-DE" dirty="0"/>
            <a:t>Import </a:t>
          </a:r>
          <a:r>
            <a:rPr lang="de-DE" dirty="0" err="1"/>
            <a:t>Webcamaufnahme</a:t>
          </a:r>
          <a:endParaRPr lang="de-DE" dirty="0"/>
        </a:p>
      </dgm:t>
    </dgm:pt>
    <dgm:pt modelId="{6E34D865-A090-4B2C-BF12-EF7096236A42}" type="parTrans" cxnId="{296C3532-95EC-4417-8CDD-9554FDCBEF9D}">
      <dgm:prSet/>
      <dgm:spPr/>
      <dgm:t>
        <a:bodyPr/>
        <a:lstStyle/>
        <a:p>
          <a:endParaRPr lang="de-DE"/>
        </a:p>
      </dgm:t>
    </dgm:pt>
    <dgm:pt modelId="{AF735A3B-9AA7-45BB-81E1-5D02EAB4BCFD}" type="sibTrans" cxnId="{296C3532-95EC-4417-8CDD-9554FDCBEF9D}">
      <dgm:prSet/>
      <dgm:spPr/>
      <dgm:t>
        <a:bodyPr/>
        <a:lstStyle/>
        <a:p>
          <a:endParaRPr lang="de-DE"/>
        </a:p>
      </dgm:t>
    </dgm:pt>
    <dgm:pt modelId="{CE52A051-F00F-4C19-910B-E93BF547EB19}">
      <dgm:prSet phldrT="[Text]"/>
      <dgm:spPr/>
      <dgm:t>
        <a:bodyPr/>
        <a:lstStyle/>
        <a:p>
          <a:r>
            <a:rPr lang="de-DE" dirty="0"/>
            <a:t>Import </a:t>
          </a:r>
          <a:r>
            <a:rPr lang="de-DE" dirty="0" err="1"/>
            <a:t>MoveNet</a:t>
          </a:r>
          <a:endParaRPr lang="de-DE" dirty="0"/>
        </a:p>
      </dgm:t>
    </dgm:pt>
    <dgm:pt modelId="{24868543-1182-49CF-AB1F-B7246E655E32}" type="parTrans" cxnId="{D74A4DA5-0F4D-4B7E-91AC-59E6467F56C4}">
      <dgm:prSet/>
      <dgm:spPr/>
      <dgm:t>
        <a:bodyPr/>
        <a:lstStyle/>
        <a:p>
          <a:endParaRPr lang="de-DE"/>
        </a:p>
      </dgm:t>
    </dgm:pt>
    <dgm:pt modelId="{0D4DA8D0-BC6B-49E1-BA80-155B9E8CB19C}" type="sibTrans" cxnId="{D74A4DA5-0F4D-4B7E-91AC-59E6467F56C4}">
      <dgm:prSet/>
      <dgm:spPr/>
      <dgm:t>
        <a:bodyPr/>
        <a:lstStyle/>
        <a:p>
          <a:endParaRPr lang="de-DE"/>
        </a:p>
      </dgm:t>
    </dgm:pt>
    <dgm:pt modelId="{E27A103A-584E-4641-8EA4-23EF662474C0}">
      <dgm:prSet phldrT="[Text]"/>
      <dgm:spPr/>
      <dgm:t>
        <a:bodyPr/>
        <a:lstStyle/>
        <a:p>
          <a:r>
            <a:rPr lang="de-DE" dirty="0" err="1"/>
            <a:t>Metric</a:t>
          </a:r>
          <a:r>
            <a:rPr lang="de-DE" dirty="0"/>
            <a:t> zum Zeichnen von </a:t>
          </a:r>
          <a:r>
            <a:rPr lang="de-DE" dirty="0" err="1"/>
            <a:t>Keypoints</a:t>
          </a:r>
          <a:r>
            <a:rPr lang="de-DE" dirty="0"/>
            <a:t> und Verbindungen</a:t>
          </a:r>
        </a:p>
      </dgm:t>
    </dgm:pt>
    <dgm:pt modelId="{05D9EC86-528A-43BB-991A-1B8E6D03A8EA}" type="parTrans" cxnId="{B09E3378-C9A1-4C45-93FA-D371D63C79FF}">
      <dgm:prSet/>
      <dgm:spPr/>
      <dgm:t>
        <a:bodyPr/>
        <a:lstStyle/>
        <a:p>
          <a:endParaRPr lang="de-DE"/>
        </a:p>
      </dgm:t>
    </dgm:pt>
    <dgm:pt modelId="{CD19A78F-D03F-4062-AD67-788148C07DE2}" type="sibTrans" cxnId="{B09E3378-C9A1-4C45-93FA-D371D63C79FF}">
      <dgm:prSet/>
      <dgm:spPr/>
      <dgm:t>
        <a:bodyPr/>
        <a:lstStyle/>
        <a:p>
          <a:endParaRPr lang="de-DE"/>
        </a:p>
      </dgm:t>
    </dgm:pt>
    <dgm:pt modelId="{D1E72C14-23C1-4245-A6F2-F4A57DFC3414}">
      <dgm:prSet/>
      <dgm:spPr/>
      <dgm:t>
        <a:bodyPr/>
        <a:lstStyle/>
        <a:p>
          <a:r>
            <a:rPr lang="de-DE" dirty="0"/>
            <a:t>Anwendung von </a:t>
          </a:r>
          <a:r>
            <a:rPr lang="de-DE" dirty="0" err="1"/>
            <a:t>MoveNet</a:t>
          </a:r>
          <a:r>
            <a:rPr lang="de-DE" dirty="0"/>
            <a:t> und Metriken auf </a:t>
          </a:r>
          <a:r>
            <a:rPr lang="de-DE" dirty="0" err="1"/>
            <a:t>Webcamaufnahme</a:t>
          </a:r>
          <a:endParaRPr lang="de-DE" dirty="0"/>
        </a:p>
      </dgm:t>
    </dgm:pt>
    <dgm:pt modelId="{7B46B641-0625-47BA-9918-699897B61CC0}" type="parTrans" cxnId="{8E636DF6-B225-4569-A6EA-B79B875EC696}">
      <dgm:prSet/>
      <dgm:spPr/>
      <dgm:t>
        <a:bodyPr/>
        <a:lstStyle/>
        <a:p>
          <a:endParaRPr lang="de-DE"/>
        </a:p>
      </dgm:t>
    </dgm:pt>
    <dgm:pt modelId="{841C13F2-5A14-4830-8D1A-AA1B532C7145}" type="sibTrans" cxnId="{8E636DF6-B225-4569-A6EA-B79B875EC696}">
      <dgm:prSet/>
      <dgm:spPr/>
      <dgm:t>
        <a:bodyPr/>
        <a:lstStyle/>
        <a:p>
          <a:endParaRPr lang="de-DE"/>
        </a:p>
      </dgm:t>
    </dgm:pt>
    <dgm:pt modelId="{AB369E12-4B59-4670-B3AB-A8E3F3B257C4}" type="pres">
      <dgm:prSet presAssocID="{A89BE152-F1DA-4A8A-95E6-F59FBB854C09}" presName="Name0" presStyleCnt="0">
        <dgm:presLayoutVars>
          <dgm:dir/>
          <dgm:resizeHandles val="exact"/>
        </dgm:presLayoutVars>
      </dgm:prSet>
      <dgm:spPr/>
    </dgm:pt>
    <dgm:pt modelId="{76CC115C-7F44-4896-9528-C713105A3639}" type="pres">
      <dgm:prSet presAssocID="{D71CD831-C859-45F2-8DDB-29737CCDB754}" presName="node" presStyleLbl="node1" presStyleIdx="0" presStyleCnt="4">
        <dgm:presLayoutVars>
          <dgm:bulletEnabled val="1"/>
        </dgm:presLayoutVars>
      </dgm:prSet>
      <dgm:spPr/>
    </dgm:pt>
    <dgm:pt modelId="{A003A159-2BB0-44D5-95C2-97D1BCB61113}" type="pres">
      <dgm:prSet presAssocID="{AF735A3B-9AA7-45BB-81E1-5D02EAB4BCFD}" presName="sibTrans" presStyleLbl="sibTrans2D1" presStyleIdx="0" presStyleCnt="3"/>
      <dgm:spPr/>
    </dgm:pt>
    <dgm:pt modelId="{86CF392C-E1F5-4D12-A5F4-258C49BB0E4D}" type="pres">
      <dgm:prSet presAssocID="{AF735A3B-9AA7-45BB-81E1-5D02EAB4BCFD}" presName="connectorText" presStyleLbl="sibTrans2D1" presStyleIdx="0" presStyleCnt="3"/>
      <dgm:spPr/>
    </dgm:pt>
    <dgm:pt modelId="{3B904BE9-CA03-45C7-ADE3-0130FA692787}" type="pres">
      <dgm:prSet presAssocID="{CE52A051-F00F-4C19-910B-E93BF547EB19}" presName="node" presStyleLbl="node1" presStyleIdx="1" presStyleCnt="4">
        <dgm:presLayoutVars>
          <dgm:bulletEnabled val="1"/>
        </dgm:presLayoutVars>
      </dgm:prSet>
      <dgm:spPr/>
    </dgm:pt>
    <dgm:pt modelId="{D0D1ECD6-AF35-4CEE-A7FA-FD6F1956E45D}" type="pres">
      <dgm:prSet presAssocID="{0D4DA8D0-BC6B-49E1-BA80-155B9E8CB19C}" presName="sibTrans" presStyleLbl="sibTrans2D1" presStyleIdx="1" presStyleCnt="3"/>
      <dgm:spPr/>
    </dgm:pt>
    <dgm:pt modelId="{ED040289-CCCF-49D7-963E-01EDF2C33108}" type="pres">
      <dgm:prSet presAssocID="{0D4DA8D0-BC6B-49E1-BA80-155B9E8CB19C}" presName="connectorText" presStyleLbl="sibTrans2D1" presStyleIdx="1" presStyleCnt="3"/>
      <dgm:spPr/>
    </dgm:pt>
    <dgm:pt modelId="{B59700E1-9D92-491A-A6AC-F6E91C9C7740}" type="pres">
      <dgm:prSet presAssocID="{E27A103A-584E-4641-8EA4-23EF662474C0}" presName="node" presStyleLbl="node1" presStyleIdx="2" presStyleCnt="4">
        <dgm:presLayoutVars>
          <dgm:bulletEnabled val="1"/>
        </dgm:presLayoutVars>
      </dgm:prSet>
      <dgm:spPr/>
    </dgm:pt>
    <dgm:pt modelId="{39233146-C5C9-437A-B2B0-D838059EBBDC}" type="pres">
      <dgm:prSet presAssocID="{CD19A78F-D03F-4062-AD67-788148C07DE2}" presName="sibTrans" presStyleLbl="sibTrans2D1" presStyleIdx="2" presStyleCnt="3"/>
      <dgm:spPr/>
    </dgm:pt>
    <dgm:pt modelId="{877E1601-0D7E-4796-B239-981B5302FAAD}" type="pres">
      <dgm:prSet presAssocID="{CD19A78F-D03F-4062-AD67-788148C07DE2}" presName="connectorText" presStyleLbl="sibTrans2D1" presStyleIdx="2" presStyleCnt="3"/>
      <dgm:spPr/>
    </dgm:pt>
    <dgm:pt modelId="{B4ED8A70-3ED5-4283-805A-0307F008EDF6}" type="pres">
      <dgm:prSet presAssocID="{D1E72C14-23C1-4245-A6F2-F4A57DFC3414}" presName="node" presStyleLbl="node1" presStyleIdx="3" presStyleCnt="4">
        <dgm:presLayoutVars>
          <dgm:bulletEnabled val="1"/>
        </dgm:presLayoutVars>
      </dgm:prSet>
      <dgm:spPr/>
    </dgm:pt>
  </dgm:ptLst>
  <dgm:cxnLst>
    <dgm:cxn modelId="{DAB3DC05-FAD7-432A-8A66-9A4598EF318F}" type="presOf" srcId="{D71CD831-C859-45F2-8DDB-29737CCDB754}" destId="{76CC115C-7F44-4896-9528-C713105A3639}" srcOrd="0" destOrd="0" presId="urn:microsoft.com/office/officeart/2005/8/layout/process1"/>
    <dgm:cxn modelId="{F54A751D-E5A6-4401-83D1-675F80BA9642}" type="presOf" srcId="{CD19A78F-D03F-4062-AD67-788148C07DE2}" destId="{39233146-C5C9-437A-B2B0-D838059EBBDC}" srcOrd="0" destOrd="0" presId="urn:microsoft.com/office/officeart/2005/8/layout/process1"/>
    <dgm:cxn modelId="{5CFC8325-B1B6-4D9F-89EE-A0F6F27920EE}" type="presOf" srcId="{CD19A78F-D03F-4062-AD67-788148C07DE2}" destId="{877E1601-0D7E-4796-B239-981B5302FAAD}" srcOrd="1" destOrd="0" presId="urn:microsoft.com/office/officeart/2005/8/layout/process1"/>
    <dgm:cxn modelId="{296C3532-95EC-4417-8CDD-9554FDCBEF9D}" srcId="{A89BE152-F1DA-4A8A-95E6-F59FBB854C09}" destId="{D71CD831-C859-45F2-8DDB-29737CCDB754}" srcOrd="0" destOrd="0" parTransId="{6E34D865-A090-4B2C-BF12-EF7096236A42}" sibTransId="{AF735A3B-9AA7-45BB-81E1-5D02EAB4BCFD}"/>
    <dgm:cxn modelId="{DD3F6739-1081-4FAC-A103-497A50027C3F}" type="presOf" srcId="{AF735A3B-9AA7-45BB-81E1-5D02EAB4BCFD}" destId="{86CF392C-E1F5-4D12-A5F4-258C49BB0E4D}" srcOrd="1" destOrd="0" presId="urn:microsoft.com/office/officeart/2005/8/layout/process1"/>
    <dgm:cxn modelId="{253D6248-C6AE-4221-BE1C-62135450C7B9}" type="presOf" srcId="{D1E72C14-23C1-4245-A6F2-F4A57DFC3414}" destId="{B4ED8A70-3ED5-4283-805A-0307F008EDF6}" srcOrd="0" destOrd="0" presId="urn:microsoft.com/office/officeart/2005/8/layout/process1"/>
    <dgm:cxn modelId="{B7038755-E70B-4340-B333-C098C10DD0E7}" type="presOf" srcId="{0D4DA8D0-BC6B-49E1-BA80-155B9E8CB19C}" destId="{ED040289-CCCF-49D7-963E-01EDF2C33108}" srcOrd="1" destOrd="0" presId="urn:microsoft.com/office/officeart/2005/8/layout/process1"/>
    <dgm:cxn modelId="{B09E3378-C9A1-4C45-93FA-D371D63C79FF}" srcId="{A89BE152-F1DA-4A8A-95E6-F59FBB854C09}" destId="{E27A103A-584E-4641-8EA4-23EF662474C0}" srcOrd="2" destOrd="0" parTransId="{05D9EC86-528A-43BB-991A-1B8E6D03A8EA}" sibTransId="{CD19A78F-D03F-4062-AD67-788148C07DE2}"/>
    <dgm:cxn modelId="{CB4C5E94-5115-4510-A465-130AA12BBBAF}" type="presOf" srcId="{CE52A051-F00F-4C19-910B-E93BF547EB19}" destId="{3B904BE9-CA03-45C7-ADE3-0130FA692787}" srcOrd="0" destOrd="0" presId="urn:microsoft.com/office/officeart/2005/8/layout/process1"/>
    <dgm:cxn modelId="{D74A4DA5-0F4D-4B7E-91AC-59E6467F56C4}" srcId="{A89BE152-F1DA-4A8A-95E6-F59FBB854C09}" destId="{CE52A051-F00F-4C19-910B-E93BF547EB19}" srcOrd="1" destOrd="0" parTransId="{24868543-1182-49CF-AB1F-B7246E655E32}" sibTransId="{0D4DA8D0-BC6B-49E1-BA80-155B9E8CB19C}"/>
    <dgm:cxn modelId="{21DDD7C1-8D5F-4212-B919-0C2DA34096C8}" type="presOf" srcId="{0D4DA8D0-BC6B-49E1-BA80-155B9E8CB19C}" destId="{D0D1ECD6-AF35-4CEE-A7FA-FD6F1956E45D}" srcOrd="0" destOrd="0" presId="urn:microsoft.com/office/officeart/2005/8/layout/process1"/>
    <dgm:cxn modelId="{19492DDF-AE6B-4CE2-9D03-45CA1ED21AAB}" type="presOf" srcId="{A89BE152-F1DA-4A8A-95E6-F59FBB854C09}" destId="{AB369E12-4B59-4670-B3AB-A8E3F3B257C4}" srcOrd="0" destOrd="0" presId="urn:microsoft.com/office/officeart/2005/8/layout/process1"/>
    <dgm:cxn modelId="{0A8AD1E9-F80A-457C-BF49-DFD43C37C5BE}" type="presOf" srcId="{E27A103A-584E-4641-8EA4-23EF662474C0}" destId="{B59700E1-9D92-491A-A6AC-F6E91C9C7740}" srcOrd="0" destOrd="0" presId="urn:microsoft.com/office/officeart/2005/8/layout/process1"/>
    <dgm:cxn modelId="{512F01EA-3D58-42B1-94EF-46FC2C7C4036}" type="presOf" srcId="{AF735A3B-9AA7-45BB-81E1-5D02EAB4BCFD}" destId="{A003A159-2BB0-44D5-95C2-97D1BCB61113}" srcOrd="0" destOrd="0" presId="urn:microsoft.com/office/officeart/2005/8/layout/process1"/>
    <dgm:cxn modelId="{8E636DF6-B225-4569-A6EA-B79B875EC696}" srcId="{A89BE152-F1DA-4A8A-95E6-F59FBB854C09}" destId="{D1E72C14-23C1-4245-A6F2-F4A57DFC3414}" srcOrd="3" destOrd="0" parTransId="{7B46B641-0625-47BA-9918-699897B61CC0}" sibTransId="{841C13F2-5A14-4830-8D1A-AA1B532C7145}"/>
    <dgm:cxn modelId="{978323AB-0EF5-4EE4-9277-90B7EA8538E6}" type="presParOf" srcId="{AB369E12-4B59-4670-B3AB-A8E3F3B257C4}" destId="{76CC115C-7F44-4896-9528-C713105A3639}" srcOrd="0" destOrd="0" presId="urn:microsoft.com/office/officeart/2005/8/layout/process1"/>
    <dgm:cxn modelId="{A09E0016-55AC-45B0-A1AF-0627F4750B53}" type="presParOf" srcId="{AB369E12-4B59-4670-B3AB-A8E3F3B257C4}" destId="{A003A159-2BB0-44D5-95C2-97D1BCB61113}" srcOrd="1" destOrd="0" presId="urn:microsoft.com/office/officeart/2005/8/layout/process1"/>
    <dgm:cxn modelId="{5AF5D745-30D3-44B3-B366-FB624A81F408}" type="presParOf" srcId="{A003A159-2BB0-44D5-95C2-97D1BCB61113}" destId="{86CF392C-E1F5-4D12-A5F4-258C49BB0E4D}" srcOrd="0" destOrd="0" presId="urn:microsoft.com/office/officeart/2005/8/layout/process1"/>
    <dgm:cxn modelId="{1E360EFD-367C-4A93-BD24-548BB581AE44}" type="presParOf" srcId="{AB369E12-4B59-4670-B3AB-A8E3F3B257C4}" destId="{3B904BE9-CA03-45C7-ADE3-0130FA692787}" srcOrd="2" destOrd="0" presId="urn:microsoft.com/office/officeart/2005/8/layout/process1"/>
    <dgm:cxn modelId="{E146CDBD-1434-4393-96A8-A0E52C19F053}" type="presParOf" srcId="{AB369E12-4B59-4670-B3AB-A8E3F3B257C4}" destId="{D0D1ECD6-AF35-4CEE-A7FA-FD6F1956E45D}" srcOrd="3" destOrd="0" presId="urn:microsoft.com/office/officeart/2005/8/layout/process1"/>
    <dgm:cxn modelId="{08DF767B-D55F-4B06-8400-BB6DCBE9BC9F}" type="presParOf" srcId="{D0D1ECD6-AF35-4CEE-A7FA-FD6F1956E45D}" destId="{ED040289-CCCF-49D7-963E-01EDF2C33108}" srcOrd="0" destOrd="0" presId="urn:microsoft.com/office/officeart/2005/8/layout/process1"/>
    <dgm:cxn modelId="{9483E7A4-EC3B-44D9-9041-04692557F0B3}" type="presParOf" srcId="{AB369E12-4B59-4670-B3AB-A8E3F3B257C4}" destId="{B59700E1-9D92-491A-A6AC-F6E91C9C7740}" srcOrd="4" destOrd="0" presId="urn:microsoft.com/office/officeart/2005/8/layout/process1"/>
    <dgm:cxn modelId="{C272D617-3FB9-433D-8730-89C0EEA2CEE1}" type="presParOf" srcId="{AB369E12-4B59-4670-B3AB-A8E3F3B257C4}" destId="{39233146-C5C9-437A-B2B0-D838059EBBDC}" srcOrd="5" destOrd="0" presId="urn:microsoft.com/office/officeart/2005/8/layout/process1"/>
    <dgm:cxn modelId="{C3CE1F80-2781-4B79-BA51-318B2AF3787D}" type="presParOf" srcId="{39233146-C5C9-437A-B2B0-D838059EBBDC}" destId="{877E1601-0D7E-4796-B239-981B5302FAAD}" srcOrd="0" destOrd="0" presId="urn:microsoft.com/office/officeart/2005/8/layout/process1"/>
    <dgm:cxn modelId="{00F9F7DF-79AA-4B0B-B523-81E02CE7E782}" type="presParOf" srcId="{AB369E12-4B59-4670-B3AB-A8E3F3B257C4}" destId="{B4ED8A70-3ED5-4283-805A-0307F008EDF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C115C-7F44-4896-9528-C713105A3639}">
      <dsp:nvSpPr>
        <dsp:cNvPr id="0" name=""/>
        <dsp:cNvSpPr/>
      </dsp:nvSpPr>
      <dsp:spPr>
        <a:xfrm>
          <a:off x="4621" y="559882"/>
          <a:ext cx="2020453" cy="12122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Import </a:t>
          </a:r>
          <a:r>
            <a:rPr lang="de-DE" sz="1400" kern="1200" dirty="0" err="1"/>
            <a:t>Webcamaufnahme</a:t>
          </a:r>
          <a:endParaRPr lang="de-DE" sz="1400" kern="1200" dirty="0"/>
        </a:p>
      </dsp:txBody>
      <dsp:txXfrm>
        <a:off x="40127" y="595388"/>
        <a:ext cx="1949441" cy="1141260"/>
      </dsp:txXfrm>
    </dsp:sp>
    <dsp:sp modelId="{A003A159-2BB0-44D5-95C2-97D1BCB61113}">
      <dsp:nvSpPr>
        <dsp:cNvPr id="0" name=""/>
        <dsp:cNvSpPr/>
      </dsp:nvSpPr>
      <dsp:spPr>
        <a:xfrm>
          <a:off x="2227119" y="915482"/>
          <a:ext cx="428336" cy="5010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2227119" y="1015696"/>
        <a:ext cx="299835" cy="300644"/>
      </dsp:txXfrm>
    </dsp:sp>
    <dsp:sp modelId="{3B904BE9-CA03-45C7-ADE3-0130FA692787}">
      <dsp:nvSpPr>
        <dsp:cNvPr id="0" name=""/>
        <dsp:cNvSpPr/>
      </dsp:nvSpPr>
      <dsp:spPr>
        <a:xfrm>
          <a:off x="2833255" y="559882"/>
          <a:ext cx="2020453" cy="12122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Import </a:t>
          </a:r>
          <a:r>
            <a:rPr lang="de-DE" sz="1400" kern="1200" dirty="0" err="1"/>
            <a:t>MoveNet</a:t>
          </a:r>
          <a:endParaRPr lang="de-DE" sz="1400" kern="1200" dirty="0"/>
        </a:p>
      </dsp:txBody>
      <dsp:txXfrm>
        <a:off x="2868761" y="595388"/>
        <a:ext cx="1949441" cy="1141260"/>
      </dsp:txXfrm>
    </dsp:sp>
    <dsp:sp modelId="{D0D1ECD6-AF35-4CEE-A7FA-FD6F1956E45D}">
      <dsp:nvSpPr>
        <dsp:cNvPr id="0" name=""/>
        <dsp:cNvSpPr/>
      </dsp:nvSpPr>
      <dsp:spPr>
        <a:xfrm>
          <a:off x="5055754" y="915482"/>
          <a:ext cx="428336" cy="5010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5055754" y="1015696"/>
        <a:ext cx="299835" cy="300644"/>
      </dsp:txXfrm>
    </dsp:sp>
    <dsp:sp modelId="{B59700E1-9D92-491A-A6AC-F6E91C9C7740}">
      <dsp:nvSpPr>
        <dsp:cNvPr id="0" name=""/>
        <dsp:cNvSpPr/>
      </dsp:nvSpPr>
      <dsp:spPr>
        <a:xfrm>
          <a:off x="5661890" y="559882"/>
          <a:ext cx="2020453" cy="12122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Metric</a:t>
          </a:r>
          <a:r>
            <a:rPr lang="de-DE" sz="1400" kern="1200" dirty="0"/>
            <a:t> zum Zeichnen von </a:t>
          </a:r>
          <a:r>
            <a:rPr lang="de-DE" sz="1400" kern="1200" dirty="0" err="1"/>
            <a:t>Keypoints</a:t>
          </a:r>
          <a:r>
            <a:rPr lang="de-DE" sz="1400" kern="1200" dirty="0"/>
            <a:t> und Verbindungen</a:t>
          </a:r>
        </a:p>
      </dsp:txBody>
      <dsp:txXfrm>
        <a:off x="5697396" y="595388"/>
        <a:ext cx="1949441" cy="1141260"/>
      </dsp:txXfrm>
    </dsp:sp>
    <dsp:sp modelId="{39233146-C5C9-437A-B2B0-D838059EBBDC}">
      <dsp:nvSpPr>
        <dsp:cNvPr id="0" name=""/>
        <dsp:cNvSpPr/>
      </dsp:nvSpPr>
      <dsp:spPr>
        <a:xfrm>
          <a:off x="7884389" y="915482"/>
          <a:ext cx="428336" cy="5010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884389" y="1015696"/>
        <a:ext cx="299835" cy="300644"/>
      </dsp:txXfrm>
    </dsp:sp>
    <dsp:sp modelId="{B4ED8A70-3ED5-4283-805A-0307F008EDF6}">
      <dsp:nvSpPr>
        <dsp:cNvPr id="0" name=""/>
        <dsp:cNvSpPr/>
      </dsp:nvSpPr>
      <dsp:spPr>
        <a:xfrm>
          <a:off x="8490525" y="559882"/>
          <a:ext cx="2020453" cy="12122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Anwendung von </a:t>
          </a:r>
          <a:r>
            <a:rPr lang="de-DE" sz="1400" kern="1200" dirty="0" err="1"/>
            <a:t>MoveNet</a:t>
          </a:r>
          <a:r>
            <a:rPr lang="de-DE" sz="1400" kern="1200" dirty="0"/>
            <a:t> und Metriken auf </a:t>
          </a:r>
          <a:r>
            <a:rPr lang="de-DE" sz="1400" kern="1200" dirty="0" err="1"/>
            <a:t>Webcamaufnahme</a:t>
          </a:r>
          <a:endParaRPr lang="de-DE" sz="1400" kern="1200" dirty="0"/>
        </a:p>
      </dsp:txBody>
      <dsp:txXfrm>
        <a:off x="8526031" y="595388"/>
        <a:ext cx="1949441" cy="11412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441D5-8AA1-46A4-B5A0-50623E3A6A9A}" type="datetimeFigureOut">
              <a:rPr lang="de-DE" smtClean="0"/>
              <a:t>20.01.2026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9D63D-83A1-41FF-AB36-11BED7AAD05F}" type="slidenum">
              <a:rPr lang="de-DE" smtClean="0"/>
              <a:t>‹Nr.›</a:t>
            </a:fld>
            <a:endParaRPr lang="de-DE"/>
          </a:p>
        </p:txBody>
      </p:sp>
    </p:spTree>
    <p:extLst>
      <p:ext uri="{BB962C8B-B14F-4D97-AF65-F5344CB8AC3E}">
        <p14:creationId xmlns:p14="http://schemas.microsoft.com/office/powerpoint/2010/main" val="95542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1</a:t>
            </a:fld>
            <a:endParaRPr lang="de-DE"/>
          </a:p>
        </p:txBody>
      </p:sp>
    </p:spTree>
    <p:extLst>
      <p:ext uri="{BB962C8B-B14F-4D97-AF65-F5344CB8AC3E}">
        <p14:creationId xmlns:p14="http://schemas.microsoft.com/office/powerpoint/2010/main" val="2207838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Beispiel1: Verknüpfung Joints im Zeitverlauf durch </a:t>
            </a:r>
            <a:r>
              <a:rPr lang="de-DE" dirty="0" err="1"/>
              <a:t>Heatmap</a:t>
            </a:r>
            <a:r>
              <a:rPr lang="de-DE" dirty="0"/>
              <a:t> mit Informationen aus vorangegangene/folgenden Frames</a:t>
            </a:r>
          </a:p>
          <a:p>
            <a:r>
              <a:rPr lang="de-DE" dirty="0"/>
              <a:t>Beispiel2: Räumlich-zeitlicher Graph zwischen den </a:t>
            </a:r>
            <a:r>
              <a:rPr lang="de-DE" dirty="0" err="1"/>
              <a:t>Keypoints</a:t>
            </a:r>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12</a:t>
            </a:fld>
            <a:endParaRPr lang="de-DE"/>
          </a:p>
        </p:txBody>
      </p:sp>
    </p:spTree>
    <p:extLst>
      <p:ext uri="{BB962C8B-B14F-4D97-AF65-F5344CB8AC3E}">
        <p14:creationId xmlns:p14="http://schemas.microsoft.com/office/powerpoint/2010/main" val="229976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Linux Libertine"/>
                <a:ea typeface="Calibri" panose="020F0502020204030204" pitchFamily="34" charset="0"/>
                <a:cs typeface="Times New Roman" panose="02020603050405020304" pitchFamily="18" charset="0"/>
              </a:rPr>
              <a:t>Auf Grundlage der zwei vorangegangenen Schritte wird im dritten und letzten Schritt mithilfe von Neuronalen Netzwerken bestimmt welche Handlungen von den aufgezeichneten Personen vollführt werden und im Sinne der Videoüberwachungsaufgabe, ob es sich um ein abnormales Verhalten handelt.</a:t>
            </a:r>
          </a:p>
          <a:p>
            <a:r>
              <a:rPr lang="de-DE" sz="1800" dirty="0">
                <a:effectLst/>
                <a:latin typeface="Linux Libertine"/>
                <a:cs typeface="Times New Roman" panose="02020603050405020304" pitchFamily="18" charset="0"/>
              </a:rPr>
              <a:t>Unterschied </a:t>
            </a:r>
            <a:r>
              <a:rPr lang="de-DE" sz="1800" dirty="0" err="1">
                <a:effectLst/>
                <a:latin typeface="Linux Libertine"/>
                <a:cs typeface="Times New Roman" panose="02020603050405020304" pitchFamily="18" charset="0"/>
              </a:rPr>
              <a:t>video</a:t>
            </a:r>
            <a:r>
              <a:rPr lang="de-DE" sz="1800" dirty="0">
                <a:effectLst/>
                <a:latin typeface="Linux Libertine"/>
                <a:cs typeface="Times New Roman" panose="02020603050405020304" pitchFamily="18" charset="0"/>
              </a:rPr>
              <a:t> basiert, Skelett basiert</a:t>
            </a:r>
          </a:p>
          <a:p>
            <a:r>
              <a:rPr lang="de-DE" dirty="0"/>
              <a:t>Bei Skelettbasierten Ansätzen kommen </a:t>
            </a:r>
            <a:r>
              <a:rPr lang="de-DE" sz="1800" dirty="0" err="1">
                <a:effectLst/>
                <a:latin typeface="Linux Libertine"/>
                <a:ea typeface="Calibri" panose="020F0502020204030204" pitchFamily="34" charset="0"/>
                <a:cs typeface="Times New Roman" panose="02020603050405020304" pitchFamily="18" charset="0"/>
              </a:rPr>
              <a:t>Recurrent</a:t>
            </a:r>
            <a:r>
              <a:rPr lang="de-DE" sz="1800" dirty="0">
                <a:effectLst/>
                <a:latin typeface="Linux Libertine"/>
                <a:ea typeface="Calibri" panose="020F0502020204030204" pitchFamily="34" charset="0"/>
                <a:cs typeface="Times New Roman" panose="02020603050405020304" pitchFamily="18" charset="0"/>
              </a:rPr>
              <a:t> </a:t>
            </a:r>
            <a:r>
              <a:rPr lang="de-DE" sz="1800" dirty="0" err="1">
                <a:effectLst/>
                <a:latin typeface="Linux Libertine"/>
                <a:ea typeface="Calibri" panose="020F0502020204030204" pitchFamily="34" charset="0"/>
                <a:cs typeface="Times New Roman" panose="02020603050405020304" pitchFamily="18" charset="0"/>
              </a:rPr>
              <a:t>Neural</a:t>
            </a:r>
            <a:r>
              <a:rPr lang="de-DE" sz="1800" dirty="0">
                <a:effectLst/>
                <a:latin typeface="Linux Libertine"/>
                <a:ea typeface="Calibri" panose="020F0502020204030204" pitchFamily="34" charset="0"/>
                <a:cs typeface="Times New Roman" panose="02020603050405020304" pitchFamily="18" charset="0"/>
              </a:rPr>
              <a:t> Networks (</a:t>
            </a:r>
            <a:r>
              <a:rPr lang="de-DE" sz="1800" dirty="0" err="1">
                <a:effectLst/>
                <a:latin typeface="Linux Libertine"/>
                <a:ea typeface="Calibri" panose="020F0502020204030204" pitchFamily="34" charset="0"/>
                <a:cs typeface="Times New Roman" panose="02020603050405020304" pitchFamily="18" charset="0"/>
              </a:rPr>
              <a:t>RNNs</a:t>
            </a:r>
            <a:r>
              <a:rPr lang="de-DE" sz="1800" dirty="0">
                <a:effectLst/>
                <a:latin typeface="Linux Libertine"/>
                <a:ea typeface="Calibri" panose="020F0502020204030204" pitchFamily="34" charset="0"/>
                <a:cs typeface="Times New Roman" panose="02020603050405020304" pitchFamily="18" charset="0"/>
              </a:rPr>
              <a:t>) und </a:t>
            </a:r>
            <a:r>
              <a:rPr lang="de-DE" sz="1800" dirty="0" err="1">
                <a:effectLst/>
                <a:latin typeface="Linux Libertine"/>
                <a:ea typeface="Calibri" panose="020F0502020204030204" pitchFamily="34" charset="0"/>
                <a:cs typeface="Times New Roman" panose="02020603050405020304" pitchFamily="18" charset="0"/>
              </a:rPr>
              <a:t>Convolutional</a:t>
            </a:r>
            <a:r>
              <a:rPr lang="de-DE" sz="1800" dirty="0">
                <a:effectLst/>
                <a:latin typeface="Linux Libertine"/>
                <a:ea typeface="Calibri" panose="020F0502020204030204" pitchFamily="34" charset="0"/>
                <a:cs typeface="Times New Roman" panose="02020603050405020304" pitchFamily="18" charset="0"/>
              </a:rPr>
              <a:t> </a:t>
            </a:r>
            <a:r>
              <a:rPr lang="de-DE" sz="1800" dirty="0" err="1">
                <a:effectLst/>
                <a:latin typeface="Linux Libertine"/>
                <a:ea typeface="Calibri" panose="020F0502020204030204" pitchFamily="34" charset="0"/>
                <a:cs typeface="Times New Roman" panose="02020603050405020304" pitchFamily="18" charset="0"/>
              </a:rPr>
              <a:t>Neural</a:t>
            </a:r>
            <a:r>
              <a:rPr lang="de-DE" sz="1800" dirty="0">
                <a:effectLst/>
                <a:latin typeface="Linux Libertine"/>
                <a:ea typeface="Calibri" panose="020F0502020204030204" pitchFamily="34" charset="0"/>
                <a:cs typeface="Times New Roman" panose="02020603050405020304" pitchFamily="18" charset="0"/>
              </a:rPr>
              <a:t> Networks </a:t>
            </a:r>
            <a:r>
              <a:rPr lang="de-DE" sz="1800" dirty="0" err="1">
                <a:effectLst/>
                <a:latin typeface="Linux Libertine"/>
                <a:ea typeface="Calibri" panose="020F0502020204030204" pitchFamily="34" charset="0"/>
                <a:cs typeface="Times New Roman" panose="02020603050405020304" pitchFamily="18" charset="0"/>
              </a:rPr>
              <a:t>CNNs</a:t>
            </a:r>
            <a:r>
              <a:rPr lang="de-DE" sz="1800" dirty="0">
                <a:effectLst/>
                <a:latin typeface="Linux Libertine"/>
                <a:ea typeface="Calibri" panose="020F0502020204030204" pitchFamily="34" charset="0"/>
                <a:cs typeface="Times New Roman" panose="02020603050405020304" pitchFamily="18" charset="0"/>
              </a:rPr>
              <a:t> zum Einsatz.</a:t>
            </a:r>
          </a:p>
          <a:p>
            <a:r>
              <a:rPr lang="de-DE" sz="1800" dirty="0">
                <a:effectLst/>
                <a:latin typeface="Linux Libertine"/>
                <a:cs typeface="Times New Roman" panose="02020603050405020304" pitchFamily="18" charset="0"/>
              </a:rPr>
              <a:t>Bei </a:t>
            </a:r>
            <a:r>
              <a:rPr lang="de-DE" sz="1800" dirty="0" err="1">
                <a:effectLst/>
                <a:latin typeface="Linux Libertine"/>
                <a:cs typeface="Times New Roman" panose="02020603050405020304" pitchFamily="18" charset="0"/>
              </a:rPr>
              <a:t>Rnns</a:t>
            </a:r>
            <a:r>
              <a:rPr lang="de-DE" sz="1800" dirty="0">
                <a:effectLst/>
                <a:latin typeface="Linux Libertine"/>
                <a:cs typeface="Times New Roman" panose="02020603050405020304" pitchFamily="18" charset="0"/>
              </a:rPr>
              <a:t> werden Hauptmerkmale im zeitverlauf sequenziell extrahiert.</a:t>
            </a:r>
          </a:p>
          <a:p>
            <a:r>
              <a:rPr lang="de-DE" sz="1800" dirty="0">
                <a:effectLst/>
                <a:latin typeface="Linux Libertine"/>
                <a:cs typeface="Times New Roman" panose="02020603050405020304" pitchFamily="18" charset="0"/>
              </a:rPr>
              <a:t>Bei </a:t>
            </a:r>
            <a:r>
              <a:rPr lang="de-DE" sz="1800" dirty="0" err="1">
                <a:effectLst/>
                <a:latin typeface="Linux Libertine"/>
                <a:cs typeface="Times New Roman" panose="02020603050405020304" pitchFamily="18" charset="0"/>
              </a:rPr>
              <a:t>Cnns</a:t>
            </a:r>
            <a:r>
              <a:rPr lang="de-DE" sz="1800" dirty="0">
                <a:effectLst/>
                <a:latin typeface="Linux Libertine"/>
                <a:cs typeface="Times New Roman" panose="02020603050405020304" pitchFamily="18" charset="0"/>
              </a:rPr>
              <a:t> werden sequenzielle Skelettdaten mit raum und Zeitdaten in </a:t>
            </a:r>
            <a:r>
              <a:rPr lang="de-DE" sz="1800" dirty="0" err="1">
                <a:effectLst/>
                <a:latin typeface="Linux Libertine"/>
                <a:cs typeface="Times New Roman" panose="02020603050405020304" pitchFamily="18" charset="0"/>
              </a:rPr>
              <a:t>Bildaten</a:t>
            </a:r>
            <a:r>
              <a:rPr lang="de-DE" sz="1800" dirty="0">
                <a:effectLst/>
                <a:latin typeface="Linux Libertine"/>
                <a:cs typeface="Times New Roman" panose="02020603050405020304" pitchFamily="18" charset="0"/>
              </a:rPr>
              <a:t> umgewandelt und dann klassifiziert.</a:t>
            </a:r>
          </a:p>
          <a:p>
            <a:r>
              <a:rPr lang="de-DE" sz="1800" dirty="0">
                <a:effectLst/>
                <a:latin typeface="Linux Libertine"/>
                <a:ea typeface="Calibri" panose="020F0502020204030204" pitchFamily="34" charset="0"/>
                <a:cs typeface="Times New Roman" panose="02020603050405020304" pitchFamily="18" charset="0"/>
              </a:rPr>
              <a:t>Für das Training der neuronalen Netze werden annotierte Beispieldaten benötigt. Für die Action Recognition sind dies gelabelte Videos von Handlungen.</a:t>
            </a:r>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13</a:t>
            </a:fld>
            <a:endParaRPr lang="de-DE"/>
          </a:p>
        </p:txBody>
      </p:sp>
    </p:spTree>
    <p:extLst>
      <p:ext uri="{BB962C8B-B14F-4D97-AF65-F5344CB8AC3E}">
        <p14:creationId xmlns:p14="http://schemas.microsoft.com/office/powerpoint/2010/main" val="148863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14</a:t>
            </a:fld>
            <a:endParaRPr lang="de-DE"/>
          </a:p>
        </p:txBody>
      </p:sp>
    </p:spTree>
    <p:extLst>
      <p:ext uri="{BB962C8B-B14F-4D97-AF65-F5344CB8AC3E}">
        <p14:creationId xmlns:p14="http://schemas.microsoft.com/office/powerpoint/2010/main" val="74322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Erste zwei </a:t>
            </a:r>
            <a:r>
              <a:rPr lang="de-DE" dirty="0" err="1"/>
              <a:t>X,Y</a:t>
            </a:r>
            <a:r>
              <a:rPr lang="de-DE" dirty="0"/>
              <a:t> Koordinaten und 3. Trefferwahrscheinlichkeit</a:t>
            </a:r>
          </a:p>
          <a:p>
            <a:r>
              <a:rPr lang="de-DE" dirty="0"/>
              <a:t>Für 3 kann man auch ein Threshold bestimmen, um Ergebnis zu verbessern.</a:t>
            </a:r>
          </a:p>
        </p:txBody>
      </p:sp>
      <p:sp>
        <p:nvSpPr>
          <p:cNvPr id="4" name="Foliennummernplatzhalter 3"/>
          <p:cNvSpPr>
            <a:spLocks noGrp="1"/>
          </p:cNvSpPr>
          <p:nvPr>
            <p:ph type="sldNum" sz="quarter" idx="5"/>
          </p:nvPr>
        </p:nvSpPr>
        <p:spPr/>
        <p:txBody>
          <a:bodyPr/>
          <a:lstStyle/>
          <a:p>
            <a:fld id="{5F39D63D-83A1-41FF-AB36-11BED7AAD05F}" type="slidenum">
              <a:rPr lang="de-DE" smtClean="0"/>
              <a:t>17</a:t>
            </a:fld>
            <a:endParaRPr lang="de-DE"/>
          </a:p>
        </p:txBody>
      </p:sp>
    </p:spTree>
    <p:extLst>
      <p:ext uri="{BB962C8B-B14F-4D97-AF65-F5344CB8AC3E}">
        <p14:creationId xmlns:p14="http://schemas.microsoft.com/office/powerpoint/2010/main" val="175235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Ziel Implementierung einer funktionierenden Action Recognition in Python, um mögliche Architektur von Surveillance Anwendung besser zu verstehen</a:t>
            </a:r>
          </a:p>
          <a:p>
            <a:r>
              <a:rPr lang="de-DE" dirty="0"/>
              <a:t>Dazu fehlen noch </a:t>
            </a:r>
            <a:r>
              <a:rPr lang="de-DE" dirty="0" err="1"/>
              <a:t>Posetracking</a:t>
            </a:r>
            <a:r>
              <a:rPr lang="de-DE" dirty="0"/>
              <a:t> und </a:t>
            </a:r>
            <a:r>
              <a:rPr lang="de-DE" dirty="0" err="1"/>
              <a:t>Behavior</a:t>
            </a:r>
            <a:r>
              <a:rPr lang="de-DE" dirty="0"/>
              <a:t> Analysis.</a:t>
            </a:r>
          </a:p>
          <a:p>
            <a:r>
              <a:rPr lang="de-DE" dirty="0"/>
              <a:t>Fraglich, wie komplex. Fertiges Modell oder eigenes?</a:t>
            </a:r>
          </a:p>
          <a:p>
            <a:r>
              <a:rPr lang="de-DE" dirty="0"/>
              <a:t>Hausarbeit ist auf einem guten Weg. Theorie fast abgeschlossen noch etwas verfeinern und dann vor allem noch Beschreibung meiner praktischen Arbeit.</a:t>
            </a:r>
          </a:p>
        </p:txBody>
      </p:sp>
      <p:sp>
        <p:nvSpPr>
          <p:cNvPr id="4" name="Foliennummernplatzhalter 3"/>
          <p:cNvSpPr>
            <a:spLocks noGrp="1"/>
          </p:cNvSpPr>
          <p:nvPr>
            <p:ph type="sldNum" sz="quarter" idx="5"/>
          </p:nvPr>
        </p:nvSpPr>
        <p:spPr/>
        <p:txBody>
          <a:bodyPr/>
          <a:lstStyle/>
          <a:p>
            <a:fld id="{5F39D63D-83A1-41FF-AB36-11BED7AAD05F}" type="slidenum">
              <a:rPr lang="de-DE" smtClean="0"/>
              <a:t>19</a:t>
            </a:fld>
            <a:endParaRPr lang="de-DE"/>
          </a:p>
        </p:txBody>
      </p:sp>
    </p:spTree>
    <p:extLst>
      <p:ext uri="{BB962C8B-B14F-4D97-AF65-F5344CB8AC3E}">
        <p14:creationId xmlns:p14="http://schemas.microsoft.com/office/powerpoint/2010/main" val="115474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err="1">
                <a:effectLst/>
                <a:latin typeface="Linux Libertine"/>
                <a:ea typeface="Verdana" panose="020B0604030504040204" pitchFamily="34" charset="0"/>
                <a:cs typeface="Times New Roman" panose="02020603050405020304" pitchFamily="18" charset="0"/>
              </a:rPr>
              <a:t>eigt</a:t>
            </a:r>
            <a:r>
              <a:rPr lang="de-DE" sz="1800" dirty="0">
                <a:effectLst/>
                <a:latin typeface="Linux Libertine"/>
                <a:ea typeface="Verdana" panose="020B0604030504040204" pitchFamily="34" charset="0"/>
                <a:cs typeface="Times New Roman" panose="02020603050405020304" pitchFamily="18" charset="0"/>
              </a:rPr>
              <a:t> eine Erhebung des Bundeskriminalamtes, laut der sich viele Menschen in Deutschland mehr Sicherheit an öffentlichen Plätzen wünschen und häufig unzufrieden mit dem späten Eintreffen der Polizei sind.</a:t>
            </a:r>
          </a:p>
          <a:p>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3</a:t>
            </a:fld>
            <a:endParaRPr lang="de-DE"/>
          </a:p>
        </p:txBody>
      </p:sp>
    </p:spTree>
    <p:extLst>
      <p:ext uri="{BB962C8B-B14F-4D97-AF65-F5344CB8AC3E}">
        <p14:creationId xmlns:p14="http://schemas.microsoft.com/office/powerpoint/2010/main" val="264874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Linux Libertine"/>
                <a:ea typeface="Calibri" panose="020F0502020204030204" pitchFamily="34" charset="0"/>
                <a:cs typeface="Times New Roman" panose="02020603050405020304" pitchFamily="18" charset="0"/>
              </a:rPr>
              <a:t>Das erste System, welches eine Überwachung per Videoübertragung zur Aufgabe hatte, wurde 1942 unter dem nationalsozialistischen Regime Deutschlands in Auftrag gegeben. Dieses hatte zum Ziel im an der Ostsee gelegenen Peenemünde den Start von Raketen zu beobachten [6]. Bis heute hat sich diese Technologie natürlich stark weiterentwickelt und so ist es vor allem der rasante Anstieg von installierten Videokameras, der dazu geführt hat, dass intelligente Videoüberwachungssysteme mehr Aufmerksamkeit erfahren</a:t>
            </a:r>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5</a:t>
            </a:fld>
            <a:endParaRPr lang="de-DE"/>
          </a:p>
        </p:txBody>
      </p:sp>
    </p:spTree>
    <p:extLst>
      <p:ext uri="{BB962C8B-B14F-4D97-AF65-F5344CB8AC3E}">
        <p14:creationId xmlns:p14="http://schemas.microsoft.com/office/powerpoint/2010/main" val="213857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de-DE" sz="1800" dirty="0">
                <a:effectLst/>
                <a:latin typeface="Linux Libertine"/>
                <a:ea typeface="Calibri" panose="020F0502020204030204" pitchFamily="34" charset="0"/>
                <a:cs typeface="Times New Roman" panose="02020603050405020304" pitchFamily="18" charset="0"/>
              </a:rPr>
              <a:t>Das Ziel der </a:t>
            </a:r>
            <a:r>
              <a:rPr lang="de-DE" sz="1800" i="1" dirty="0">
                <a:effectLst/>
                <a:latin typeface="Linux Libertine"/>
                <a:ea typeface="Calibri" panose="020F0502020204030204" pitchFamily="34" charset="0"/>
                <a:cs typeface="Times New Roman" panose="02020603050405020304" pitchFamily="18" charset="0"/>
              </a:rPr>
              <a:t>konventionellen Videoüberwachung</a:t>
            </a:r>
            <a:r>
              <a:rPr lang="de-DE" sz="1800" dirty="0">
                <a:effectLst/>
                <a:latin typeface="Linux Libertine"/>
                <a:ea typeface="Calibri" panose="020F0502020204030204" pitchFamily="34" charset="0"/>
                <a:cs typeface="Times New Roman" panose="02020603050405020304" pitchFamily="18" charset="0"/>
              </a:rPr>
              <a:t> ist es, eine Sicherheitskraft dazu zu befähigen einen größeren Bereich zu überblicken, als es ohne Technik möglich wäre. Dazu kommen Kameras zum Einsatz, die entweder den Blick auf weit entfernte oder bauartbedingt beschränkt sichtbare Objekte ermöglichen. Die Aufnahmen werden dazu den Operatoren an Videowände projiziert. </a:t>
            </a:r>
          </a:p>
          <a:p>
            <a:pPr marL="285750" indent="-285750">
              <a:buFont typeface="Arial" panose="020B0604020202020204" pitchFamily="34" charset="0"/>
              <a:buChar char="•"/>
            </a:pPr>
            <a:r>
              <a:rPr lang="de-DE" sz="1800" dirty="0">
                <a:effectLst/>
                <a:latin typeface="Linux Libertine"/>
                <a:ea typeface="Calibri" panose="020F0502020204030204" pitchFamily="34" charset="0"/>
                <a:cs typeface="Times New Roman" panose="02020603050405020304" pitchFamily="18" charset="0"/>
              </a:rPr>
              <a:t>Die Zwischenstufe zwischen konventioneller und intelligenter Videoüberwachung bildet die </a:t>
            </a:r>
            <a:r>
              <a:rPr lang="de-DE" sz="1800" i="1" dirty="0">
                <a:effectLst/>
                <a:latin typeface="Linux Libertine"/>
                <a:ea typeface="Calibri" panose="020F0502020204030204" pitchFamily="34" charset="0"/>
                <a:cs typeface="Times New Roman" panose="02020603050405020304" pitchFamily="18" charset="0"/>
              </a:rPr>
              <a:t>automatisierte Videoüberwachung</a:t>
            </a:r>
            <a:r>
              <a:rPr lang="de-DE" sz="1800" dirty="0">
                <a:effectLst/>
                <a:latin typeface="Linux Libertine"/>
                <a:ea typeface="Calibri" panose="020F0502020204030204" pitchFamily="34" charset="0"/>
                <a:cs typeface="Times New Roman" panose="02020603050405020304" pitchFamily="18" charset="0"/>
              </a:rPr>
              <a:t>. Diese haben zum Ziel die Arbeitsbelastung der Operatoren zu reduzieren. Anstatt die Videodaten nur auf Videowänden zu produzieren, wird hier die Aufmerksamkeit des Operators gezielt mithilfe von Bildverarbeitungsalgorithmen auf detektierte Bewegungen gelenkt.</a:t>
            </a:r>
          </a:p>
          <a:p>
            <a:pPr marL="285750" indent="-285750">
              <a:buFont typeface="Arial" panose="020B0604020202020204" pitchFamily="34" charset="0"/>
              <a:buChar char="•"/>
            </a:pPr>
            <a:r>
              <a:rPr lang="de-DE" sz="1800" dirty="0">
                <a:effectLst/>
                <a:latin typeface="Linux Libertine"/>
                <a:ea typeface="Calibri" panose="020F0502020204030204" pitchFamily="34" charset="0"/>
                <a:cs typeface="Times New Roman" panose="02020603050405020304" pitchFamily="18" charset="0"/>
              </a:rPr>
              <a:t>Die </a:t>
            </a:r>
            <a:r>
              <a:rPr lang="de-DE" sz="1800" i="1" dirty="0">
                <a:effectLst/>
                <a:latin typeface="Linux Libertine"/>
                <a:ea typeface="Calibri" panose="020F0502020204030204" pitchFamily="34" charset="0"/>
                <a:cs typeface="Times New Roman" panose="02020603050405020304" pitchFamily="18" charset="0"/>
              </a:rPr>
              <a:t>intelligente Videoüberwachung</a:t>
            </a:r>
            <a:r>
              <a:rPr lang="de-DE" sz="1800" dirty="0">
                <a:effectLst/>
                <a:latin typeface="Linux Libertine"/>
                <a:ea typeface="Calibri" panose="020F0502020204030204" pitchFamily="34" charset="0"/>
                <a:cs typeface="Times New Roman" panose="02020603050405020304" pitchFamily="18" charset="0"/>
              </a:rPr>
              <a:t> ist ebenso auf Algorithmen zur Bildverarbeitung angewiesen, um die Operatoren zu unterstützen, diese sind allerdings im Vergleich zur automatisierten Videoüberwachung deutlich leistungsstärker und versuchen ebenso semantische Informationen aus Szenen abzuleiten</a:t>
            </a:r>
          </a:p>
          <a:p>
            <a:pPr marL="285750" indent="-285750">
              <a:buFont typeface="Arial" panose="020B0604020202020204" pitchFamily="34" charset="0"/>
              <a:buChar char="•"/>
            </a:pPr>
            <a:endParaRPr lang="de-DE" sz="1800" dirty="0">
              <a:effectLst/>
              <a:latin typeface="Linux Libertine"/>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de-DE" sz="1800" dirty="0">
              <a:effectLst/>
              <a:latin typeface="Linux Libertine"/>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de-DE" sz="1800" dirty="0">
              <a:effectLst/>
              <a:latin typeface="Linux Libertine"/>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6</a:t>
            </a:fld>
            <a:endParaRPr lang="de-DE"/>
          </a:p>
        </p:txBody>
      </p:sp>
    </p:spTree>
    <p:extLst>
      <p:ext uri="{BB962C8B-B14F-4D97-AF65-F5344CB8AC3E}">
        <p14:creationId xmlns:p14="http://schemas.microsoft.com/office/powerpoint/2010/main" val="151137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Alle hier eingeführten Technologien scheinen die Lösung für die Anfangs eingeführte Problematik zu offerieren und könnten z.B. auffälliges Verhalten detektieren oder verletze Fußgänger*innen identifizieren, allerdings unterliegen diese Anwendungen strengen gesetzlichen Beschränkungen und Vorgaben. In dieser Umgebung hat sich die Analyse der Handlungen von Personen anhand von Bewegungen und Körperstrukturinformationen mit Hilfe von digitalen Skeleten (Pose </a:t>
            </a:r>
            <a:r>
              <a:rPr lang="de-DE" dirty="0" err="1"/>
              <a:t>Estimation</a:t>
            </a:r>
            <a:r>
              <a:rPr lang="de-DE" dirty="0"/>
              <a:t>) als effektiver und datenschutzkonformer Ansatz erwiesen. Unter anderem kommt dies schon in der Stadt Mannheim zum </a:t>
            </a:r>
            <a:r>
              <a:rPr lang="de-DE" dirty="0" err="1"/>
              <a:t>EinsatzDies</a:t>
            </a:r>
            <a:r>
              <a:rPr lang="de-DE" dirty="0"/>
              <a:t> soll im folgenden genauer betrachtet werden</a:t>
            </a:r>
          </a:p>
        </p:txBody>
      </p:sp>
      <p:sp>
        <p:nvSpPr>
          <p:cNvPr id="4" name="Foliennummernplatzhalter 3"/>
          <p:cNvSpPr>
            <a:spLocks noGrp="1"/>
          </p:cNvSpPr>
          <p:nvPr>
            <p:ph type="sldNum" sz="quarter" idx="5"/>
          </p:nvPr>
        </p:nvSpPr>
        <p:spPr/>
        <p:txBody>
          <a:bodyPr/>
          <a:lstStyle/>
          <a:p>
            <a:fld id="{5F39D63D-83A1-41FF-AB36-11BED7AAD05F}" type="slidenum">
              <a:rPr lang="de-DE" smtClean="0"/>
              <a:t>7</a:t>
            </a:fld>
            <a:endParaRPr lang="de-DE"/>
          </a:p>
        </p:txBody>
      </p:sp>
    </p:spTree>
    <p:extLst>
      <p:ext uri="{BB962C8B-B14F-4D97-AF65-F5344CB8AC3E}">
        <p14:creationId xmlns:p14="http://schemas.microsoft.com/office/powerpoint/2010/main" val="9603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Linux Libertine"/>
                <a:ea typeface="Calibri" panose="020F0502020204030204" pitchFamily="34" charset="0"/>
                <a:cs typeface="Times New Roman" panose="02020603050405020304" pitchFamily="18" charset="0"/>
              </a:rPr>
              <a:t>Algorithmen zur Handlungserkennung sind im Videoüberwachungskontext weit verbreitet.</a:t>
            </a:r>
          </a:p>
          <a:p>
            <a:r>
              <a:rPr lang="de-DE" sz="1800" dirty="0">
                <a:effectLst/>
                <a:latin typeface="Linux Libertine"/>
                <a:ea typeface="Calibri" panose="020F0502020204030204" pitchFamily="34" charset="0"/>
                <a:cs typeface="Times New Roman" panose="02020603050405020304" pitchFamily="18" charset="0"/>
              </a:rPr>
              <a:t>Typische Use-Cases sind hierbei die Erkennung von Straftaten und die Erkennung von atypischem Verhalten wie Stolpern oder Stürzen anhand von Mustern innerhalb der übertragenen Videodaten</a:t>
            </a:r>
          </a:p>
          <a:p>
            <a:r>
              <a:rPr lang="de-DE" sz="1800" dirty="0">
                <a:effectLst/>
                <a:latin typeface="Linux Libertine"/>
                <a:ea typeface="Calibri" panose="020F0502020204030204" pitchFamily="34" charset="0"/>
                <a:cs typeface="Times New Roman" panose="02020603050405020304" pitchFamily="18" charset="0"/>
              </a:rPr>
              <a:t>Dabei folgen die im Rahmen von verschiedenen wissenschaftlichen Publikationen vorgestellten Algorithmen prinzipiell demselben Aufbau. Zunächst bestimmt das System die räumliche Position der Gliedmaßen aller menschlichen Körper innerhalb der gegebenen Szene. Diese Informationen werden dann über die Zeit gesammelt, um räumlich zeitliche Merkmale für den nächsten Schritt zu extrahieren. Die gewonnenen Informationen werden verwendet, um digitale Skelette zu erstellen, die üblicherweise auch als menschliche Posen bezeichnet werden. Dabei basieren die meisten Methoden zur Extrahierung solcher Skelette auf maschinellen Lernverfahren [9]. Dieser grundlegende algorithmische Ansatz kann dann in ein produktives Gesamtsystem integriert werden, bei welchem das Videomaterial aufgezeichnet und dann an ein intelligentes Subsystem weitergeleitet wird. Hier wird dann das Bildmaterial verarbeitet, das Verhalten der Personen auf den Aufzeichnungen ausgewertet und zusammen mit dem Standort an menschliche Bediener*innen übergeben. Diese prüfen dann, ob kritische Situation vorliegt oder nicht und leiten, falls es erforderlich ist, eine Intervention von Sicherheitspersonal oder Polizei ein</a:t>
            </a:r>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8</a:t>
            </a:fld>
            <a:endParaRPr lang="de-DE"/>
          </a:p>
        </p:txBody>
      </p:sp>
    </p:spTree>
    <p:extLst>
      <p:ext uri="{BB962C8B-B14F-4D97-AF65-F5344CB8AC3E}">
        <p14:creationId xmlns:p14="http://schemas.microsoft.com/office/powerpoint/2010/main" val="107584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Linux Libertine"/>
                <a:ea typeface="Calibri" panose="020F0502020204030204" pitchFamily="34" charset="0"/>
                <a:cs typeface="Times New Roman" panose="02020603050405020304" pitchFamily="18" charset="0"/>
              </a:rPr>
              <a:t>Aufbau intelligentes Sub System:</a:t>
            </a:r>
          </a:p>
        </p:txBody>
      </p:sp>
      <p:sp>
        <p:nvSpPr>
          <p:cNvPr id="4" name="Foliennummernplatzhalter 3"/>
          <p:cNvSpPr>
            <a:spLocks noGrp="1"/>
          </p:cNvSpPr>
          <p:nvPr>
            <p:ph type="sldNum" sz="quarter" idx="5"/>
          </p:nvPr>
        </p:nvSpPr>
        <p:spPr/>
        <p:txBody>
          <a:bodyPr/>
          <a:lstStyle/>
          <a:p>
            <a:fld id="{5F39D63D-83A1-41FF-AB36-11BED7AAD05F}" type="slidenum">
              <a:rPr lang="de-DE" smtClean="0"/>
              <a:t>9</a:t>
            </a:fld>
            <a:endParaRPr lang="de-DE"/>
          </a:p>
        </p:txBody>
      </p:sp>
    </p:spTree>
    <p:extLst>
      <p:ext uri="{BB962C8B-B14F-4D97-AF65-F5344CB8AC3E}">
        <p14:creationId xmlns:p14="http://schemas.microsoft.com/office/powerpoint/2010/main" val="257165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err="1">
                <a:effectLst/>
                <a:latin typeface="Linux Libertine"/>
                <a:ea typeface="Calibri" panose="020F0502020204030204" pitchFamily="34" charset="0"/>
                <a:cs typeface="Times New Roman" panose="02020603050405020304" pitchFamily="18" charset="0"/>
              </a:rPr>
              <a:t>HPE</a:t>
            </a:r>
            <a:r>
              <a:rPr lang="de-DE" sz="1800" dirty="0">
                <a:effectLst/>
                <a:latin typeface="Linux Libertine"/>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de-DE" sz="1800" dirty="0" err="1">
                <a:effectLst/>
                <a:latin typeface="Linux Libertine"/>
                <a:ea typeface="Calibri" panose="020F0502020204030204" pitchFamily="34" charset="0"/>
                <a:cs typeface="Times New Roman" panose="02020603050405020304" pitchFamily="18" charset="0"/>
              </a:rPr>
              <a:t>HPE</a:t>
            </a:r>
            <a:r>
              <a:rPr lang="de-DE" sz="1800" dirty="0">
                <a:effectLst/>
                <a:latin typeface="Linux Libertine"/>
                <a:ea typeface="Calibri" panose="020F0502020204030204" pitchFamily="34" charset="0"/>
                <a:cs typeface="Times New Roman" panose="02020603050405020304" pitchFamily="18" charset="0"/>
              </a:rPr>
              <a:t> ist eine Methode zur Identifizierung und Klassifizierung der Gelenke im menschlichen Körper. Im Wesentlichen ist es das Ziel einen Koordinatensatz für jedes Gelenk (Arm, Kopf, Oberkörper usw.), welche als </a:t>
            </a:r>
            <a:r>
              <a:rPr lang="de-DE" sz="1800" dirty="0" err="1">
                <a:effectLst/>
                <a:latin typeface="Linux Libertine"/>
                <a:ea typeface="Calibri" panose="020F0502020204030204" pitchFamily="34" charset="0"/>
                <a:cs typeface="Times New Roman" panose="02020603050405020304" pitchFamily="18" charset="0"/>
              </a:rPr>
              <a:t>Keypoints</a:t>
            </a:r>
            <a:r>
              <a:rPr lang="de-DE" sz="1800" dirty="0">
                <a:effectLst/>
                <a:latin typeface="Linux Libertine"/>
                <a:ea typeface="Calibri" panose="020F0502020204030204" pitchFamily="34" charset="0"/>
                <a:cs typeface="Times New Roman" panose="02020603050405020304" pitchFamily="18" charset="0"/>
              </a:rPr>
              <a:t> bezeichnet werden und die Haltung einer Person beschreiben können zu identifizieren.</a:t>
            </a:r>
          </a:p>
          <a:p>
            <a:pPr marL="171450" indent="-171450">
              <a:buFont typeface="Arial" panose="020B0604020202020204" pitchFamily="34" charset="0"/>
              <a:buChar char="•"/>
            </a:pPr>
            <a:r>
              <a:rPr lang="de-DE" dirty="0"/>
              <a:t>Es wird unterschieden zwischen </a:t>
            </a:r>
            <a:r>
              <a:rPr lang="de-DE" dirty="0" err="1"/>
              <a:t>klasisschem</a:t>
            </a:r>
            <a:r>
              <a:rPr lang="de-DE" dirty="0"/>
              <a:t> und Deep Learning Ansatz.</a:t>
            </a:r>
          </a:p>
          <a:p>
            <a:pPr marL="171450" indent="-171450">
              <a:buFont typeface="Arial" panose="020B0604020202020204" pitchFamily="34" charset="0"/>
              <a:buChar char="•"/>
            </a:pPr>
            <a:r>
              <a:rPr lang="de-DE" dirty="0"/>
              <a:t>Klassischer Ansatz basiert auf </a:t>
            </a:r>
            <a:r>
              <a:rPr lang="de-DE" dirty="0" err="1"/>
              <a:t>Machinelearning</a:t>
            </a:r>
            <a:r>
              <a:rPr lang="de-DE" dirty="0"/>
              <a:t> z.B. Random Forests.</a:t>
            </a:r>
          </a:p>
          <a:p>
            <a:pPr marL="285750" indent="-285750">
              <a:buFont typeface="Arial" panose="020B0604020202020204" pitchFamily="34" charset="0"/>
              <a:buChar char="•"/>
            </a:pPr>
            <a:r>
              <a:rPr lang="de-DE" sz="1800" dirty="0">
                <a:effectLst/>
                <a:latin typeface="Linux Libertine"/>
                <a:ea typeface="Calibri" panose="020F0502020204030204" pitchFamily="34" charset="0"/>
                <a:cs typeface="Times New Roman" panose="02020603050405020304" pitchFamily="18" charset="0"/>
              </a:rPr>
              <a:t>Diese Modelle funktionieren gut, wenn das Eingangsbild eindeutige und sichtbare Gliedmaßen aufweisen. Sie können allerdings keine Gliedmaßen erfassen und modellieren, die verborgen oder aus einem bestimmten Winkel nicht sichtbar sind. </a:t>
            </a:r>
          </a:p>
          <a:p>
            <a:pPr marL="285750" indent="-285750">
              <a:buFont typeface="Arial" panose="020B0604020202020204" pitchFamily="34" charset="0"/>
              <a:buChar char="•"/>
            </a:pPr>
            <a:r>
              <a:rPr lang="de-DE" sz="1800" dirty="0">
                <a:effectLst/>
                <a:latin typeface="Linux Libertine"/>
                <a:cs typeface="Times New Roman" panose="02020603050405020304" pitchFamily="18" charset="0"/>
              </a:rPr>
              <a:t>Deshalb wurden </a:t>
            </a:r>
            <a:r>
              <a:rPr lang="de-DE" sz="1800" dirty="0">
                <a:effectLst/>
                <a:latin typeface="Linux Libertine"/>
                <a:ea typeface="Calibri" panose="020F0502020204030204" pitchFamily="34" charset="0"/>
                <a:cs typeface="Times New Roman" panose="02020603050405020304" pitchFamily="18" charset="0"/>
              </a:rPr>
              <a:t>Deep Learning-basierende Ansätze entwickelt.</a:t>
            </a:r>
          </a:p>
          <a:p>
            <a:pPr marL="285750" indent="-285750">
              <a:buFont typeface="Arial" panose="020B0604020202020204" pitchFamily="34" charset="0"/>
              <a:buChar char="•"/>
            </a:pPr>
            <a:r>
              <a:rPr lang="de-DE" sz="1800" dirty="0">
                <a:effectLst/>
                <a:latin typeface="Linux Libertine"/>
                <a:ea typeface="Calibri" panose="020F0502020204030204" pitchFamily="34" charset="0"/>
                <a:cs typeface="Times New Roman" panose="02020603050405020304" pitchFamily="18" charset="0"/>
              </a:rPr>
              <a:t>Wenn es um Computer-Vision-Aufgaben geht, übertreffen Deep </a:t>
            </a:r>
            <a:r>
              <a:rPr lang="de-DE" sz="1800" dirty="0" err="1">
                <a:effectLst/>
                <a:latin typeface="Linux Libertine"/>
                <a:ea typeface="Calibri" panose="020F0502020204030204" pitchFamily="34" charset="0"/>
                <a:cs typeface="Times New Roman" panose="02020603050405020304" pitchFamily="18" charset="0"/>
              </a:rPr>
              <a:t>Convolutional</a:t>
            </a:r>
            <a:r>
              <a:rPr lang="de-DE" sz="1800" dirty="0">
                <a:effectLst/>
                <a:latin typeface="Linux Libertine"/>
                <a:ea typeface="Calibri" panose="020F0502020204030204" pitchFamily="34" charset="0"/>
                <a:cs typeface="Times New Roman" panose="02020603050405020304" pitchFamily="18" charset="0"/>
              </a:rPr>
              <a:t> </a:t>
            </a:r>
            <a:r>
              <a:rPr lang="de-DE" sz="1800" dirty="0" err="1">
                <a:effectLst/>
                <a:latin typeface="Linux Libertine"/>
                <a:ea typeface="Calibri" panose="020F0502020204030204" pitchFamily="34" charset="0"/>
                <a:cs typeface="Times New Roman" panose="02020603050405020304" pitchFamily="18" charset="0"/>
              </a:rPr>
              <a:t>Neural</a:t>
            </a:r>
            <a:r>
              <a:rPr lang="de-DE" sz="1800" dirty="0">
                <a:effectLst/>
                <a:latin typeface="Linux Libertine"/>
                <a:ea typeface="Calibri" panose="020F0502020204030204" pitchFamily="34" charset="0"/>
                <a:cs typeface="Times New Roman" panose="02020603050405020304" pitchFamily="18" charset="0"/>
              </a:rPr>
              <a:t> Networks (CNN) alle anderen Algorithmen, und das gilt auch für </a:t>
            </a:r>
            <a:r>
              <a:rPr lang="de-DE" sz="1800" dirty="0" err="1">
                <a:effectLst/>
                <a:latin typeface="Linux Libertine"/>
                <a:ea typeface="Calibri" panose="020F0502020204030204" pitchFamily="34" charset="0"/>
                <a:cs typeface="Times New Roman" panose="02020603050405020304" pitchFamily="18" charset="0"/>
              </a:rPr>
              <a:t>HPE</a:t>
            </a:r>
            <a:endParaRPr lang="de-DE" sz="1800" dirty="0">
              <a:effectLst/>
              <a:latin typeface="Linux Libertine"/>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e-DE" sz="1800" dirty="0">
                <a:effectLst/>
                <a:latin typeface="Linux Libertine"/>
                <a:cs typeface="Times New Roman" panose="02020603050405020304" pitchFamily="18" charset="0"/>
              </a:rPr>
              <a:t>Prinzipiell ist es eine Herausforderung mehrere Personen zu </a:t>
            </a:r>
            <a:r>
              <a:rPr lang="de-DE" sz="1800" dirty="0" err="1">
                <a:effectLst/>
                <a:latin typeface="Linux Libertine"/>
                <a:cs typeface="Times New Roman" panose="02020603050405020304" pitchFamily="18" charset="0"/>
              </a:rPr>
              <a:t>zu</a:t>
            </a:r>
            <a:r>
              <a:rPr lang="de-DE" sz="1800" dirty="0">
                <a:effectLst/>
                <a:latin typeface="Linux Libertine"/>
                <a:cs typeface="Times New Roman" panose="02020603050405020304" pitchFamily="18" charset="0"/>
              </a:rPr>
              <a:t> bestimmen.</a:t>
            </a:r>
          </a:p>
          <a:p>
            <a:pPr marL="285750" indent="-285750">
              <a:buFont typeface="Arial" panose="020B0604020202020204" pitchFamily="34" charset="0"/>
              <a:buChar char="•"/>
            </a:pPr>
            <a:r>
              <a:rPr lang="de-DE" sz="1800" dirty="0">
                <a:effectLst/>
                <a:latin typeface="Linux Libertine"/>
                <a:cs typeface="Times New Roman" panose="02020603050405020304" pitchFamily="18" charset="0"/>
              </a:rPr>
              <a:t>Deshalb Unterschied </a:t>
            </a:r>
            <a:r>
              <a:rPr lang="de-DE" sz="1800" dirty="0">
                <a:effectLst/>
                <a:latin typeface="Linux Libertine"/>
                <a:ea typeface="Calibri" panose="020F0502020204030204" pitchFamily="34" charset="0"/>
                <a:cs typeface="Times New Roman" panose="02020603050405020304" pitchFamily="18" charset="0"/>
              </a:rPr>
              <a:t>top-down und </a:t>
            </a:r>
            <a:r>
              <a:rPr lang="de-DE" sz="1800" dirty="0" err="1">
                <a:effectLst/>
                <a:latin typeface="Linux Libertine"/>
                <a:ea typeface="Calibri" panose="020F0502020204030204" pitchFamily="34" charset="0"/>
                <a:cs typeface="Times New Roman" panose="02020603050405020304" pitchFamily="18" charset="0"/>
              </a:rPr>
              <a:t>bottom-up</a:t>
            </a:r>
            <a:endParaRPr lang="de-DE" sz="1800" dirty="0">
              <a:effectLst/>
              <a:latin typeface="Linux Libertine"/>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e-DE" sz="1800" dirty="0">
                <a:effectLst/>
                <a:latin typeface="Linux Libertine"/>
                <a:ea typeface="Calibri" panose="020F0502020204030204" pitchFamily="34" charset="0"/>
                <a:cs typeface="Times New Roman" panose="02020603050405020304" pitchFamily="18" charset="0"/>
              </a:rPr>
              <a:t>Bei top-down werden zunächst die Personen bestimmt und dann die Position der Gliedmaßen und bei </a:t>
            </a:r>
            <a:r>
              <a:rPr lang="de-DE" sz="1800" dirty="0" err="1">
                <a:effectLst/>
                <a:latin typeface="Linux Libertine"/>
                <a:ea typeface="Calibri" panose="020F0502020204030204" pitchFamily="34" charset="0"/>
                <a:cs typeface="Times New Roman" panose="02020603050405020304" pitchFamily="18" charset="0"/>
              </a:rPr>
              <a:t>bottom-up</a:t>
            </a:r>
            <a:r>
              <a:rPr lang="de-DE" sz="1800" dirty="0">
                <a:effectLst/>
                <a:latin typeface="Linux Libertine"/>
                <a:ea typeface="Calibri" panose="020F0502020204030204" pitchFamily="34" charset="0"/>
                <a:cs typeface="Times New Roman" panose="02020603050405020304" pitchFamily="18" charset="0"/>
              </a:rPr>
              <a:t> in umgekehrter Weise zunächst die Positionen der Gliedmaßen und dann werden sie der entsprechenden Person zugeordnet</a:t>
            </a:r>
          </a:p>
          <a:p>
            <a:pPr marL="285750" indent="-285750">
              <a:buFont typeface="Arial" panose="020B0604020202020204" pitchFamily="34" charset="0"/>
              <a:buChar char="•"/>
            </a:pPr>
            <a:r>
              <a:rPr lang="de-DE" sz="1800" dirty="0">
                <a:effectLst/>
                <a:latin typeface="Linux Libertine"/>
                <a:cs typeface="Times New Roman" panose="02020603050405020304" pitchFamily="18" charset="0"/>
              </a:rPr>
              <a:t>Für diese Arbeit wurde das Modell </a:t>
            </a:r>
            <a:r>
              <a:rPr lang="de-DE" sz="1800" dirty="0" err="1">
                <a:effectLst/>
                <a:latin typeface="Linux Libertine"/>
                <a:ea typeface="Calibri" panose="020F0502020204030204" pitchFamily="34" charset="0"/>
                <a:cs typeface="Times New Roman" panose="02020603050405020304" pitchFamily="18" charset="0"/>
              </a:rPr>
              <a:t>MoveNet</a:t>
            </a:r>
            <a:r>
              <a:rPr lang="de-DE" sz="1800" dirty="0">
                <a:effectLst/>
                <a:latin typeface="Linux Libertine"/>
                <a:ea typeface="Calibri" panose="020F0502020204030204" pitchFamily="34" charset="0"/>
                <a:cs typeface="Times New Roman" panose="02020603050405020304" pitchFamily="18" charset="0"/>
              </a:rPr>
              <a:t> Multipose Modell verwendet. Dieses basiert ebenso auf einem CNN und ist in der Lage die Position der menschlichen Gelenke von mehreren Personen in einem Bild in Echtzeit vorherzusagen</a:t>
            </a:r>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10</a:t>
            </a:fld>
            <a:endParaRPr lang="de-DE"/>
          </a:p>
        </p:txBody>
      </p:sp>
    </p:spTree>
    <p:extLst>
      <p:ext uri="{BB962C8B-B14F-4D97-AF65-F5344CB8AC3E}">
        <p14:creationId xmlns:p14="http://schemas.microsoft.com/office/powerpoint/2010/main" val="301662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Linux Libertine"/>
                <a:ea typeface="Calibri" panose="020F0502020204030204" pitchFamily="34" charset="0"/>
                <a:cs typeface="Times New Roman" panose="02020603050405020304" pitchFamily="18" charset="0"/>
              </a:rPr>
              <a:t>Der zweite Schritt den es für die Handlungserkennung in Überwachungsvideos benötigt ist das Pose Tracking. Dieses wird dazu verwendet, um menschliche Körperbewegungen im Zeitverlauf zu analysieren. Dabei ist die Datenzuordnung über mehrere Frames hinweg zentraler Aufgabenschwerpunkt dieses Ansatzes. Bei den meisten Arbeiten zu Pose Tracking werden die Vorhersagen für jedes Einzelbild unabhängig durchgeführt und dann über einen zeitlichen Aspekt miteinander verknüpft.</a:t>
            </a:r>
          </a:p>
          <a:p>
            <a:r>
              <a:rPr lang="de-DE" sz="1800" dirty="0">
                <a:effectLst/>
                <a:latin typeface="Linux Libertine"/>
                <a:cs typeface="Times New Roman" panose="02020603050405020304" pitchFamily="18" charset="0"/>
              </a:rPr>
              <a:t>Dazu gibt es verschiedene Möglichkeiten z.B. das Erstellen von räumlich-zeitlichen Graphen oder die Verwendung vom optischen Fluss.</a:t>
            </a:r>
            <a:endParaRPr lang="de-DE" dirty="0"/>
          </a:p>
        </p:txBody>
      </p:sp>
      <p:sp>
        <p:nvSpPr>
          <p:cNvPr id="4" name="Foliennummernplatzhalter 3"/>
          <p:cNvSpPr>
            <a:spLocks noGrp="1"/>
          </p:cNvSpPr>
          <p:nvPr>
            <p:ph type="sldNum" sz="quarter" idx="5"/>
          </p:nvPr>
        </p:nvSpPr>
        <p:spPr/>
        <p:txBody>
          <a:bodyPr/>
          <a:lstStyle/>
          <a:p>
            <a:fld id="{5F39D63D-83A1-41FF-AB36-11BED7AAD05F}" type="slidenum">
              <a:rPr lang="de-DE" smtClean="0"/>
              <a:t>11</a:t>
            </a:fld>
            <a:endParaRPr lang="de-DE"/>
          </a:p>
        </p:txBody>
      </p:sp>
    </p:spTree>
    <p:extLst>
      <p:ext uri="{BB962C8B-B14F-4D97-AF65-F5344CB8AC3E}">
        <p14:creationId xmlns:p14="http://schemas.microsoft.com/office/powerpoint/2010/main" val="164116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lvl1pPr>
              <a:defRPr/>
            </a:lvl1pPr>
          </a:lstStyle>
          <a:p>
            <a:r>
              <a:rPr lang="de-DE"/>
              <a:t>15.12.2022</a:t>
            </a:r>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69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r>
              <a:rPr lang="de-DE"/>
              <a:t>15.12.2022</a:t>
            </a:r>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r>
              <a:rPr lang="de-DE"/>
              <a:t>Human Action Recognition als Schlüssel zur Sicherheit an öffentlichen Plätzen?</a:t>
            </a:r>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40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r>
              <a:rPr lang="de-DE"/>
              <a:t>15.12.2022</a:t>
            </a:r>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r>
              <a:rPr lang="de-DE"/>
              <a:t>Human Action Recognition als Schlüssel zur Sicherheit an öffentlichen Plätzen?</a:t>
            </a:r>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01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13DA242-A4A2-4306-B71B-7B175DA53A65}"/>
              </a:ext>
            </a:extLst>
          </p:cNvPr>
          <p:cNvPicPr>
            <a:picLocks noChangeAspect="1"/>
          </p:cNvPicPr>
          <p:nvPr userDrawn="1"/>
        </p:nvPicPr>
        <p:blipFill>
          <a:blip r:embed="rId2"/>
          <a:stretch>
            <a:fillRect/>
          </a:stretch>
        </p:blipFill>
        <p:spPr>
          <a:xfrm>
            <a:off x="785710" y="5973583"/>
            <a:ext cx="10250330" cy="314369"/>
          </a:xfrm>
          <a:prstGeom prst="rect">
            <a:avLst/>
          </a:prstGeom>
        </p:spPr>
      </p:pic>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vl1pPr>
          </a:lstStyle>
          <a:p>
            <a:r>
              <a:rPr lang="de-DE"/>
              <a:t>15.12.2022</a:t>
            </a:r>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r>
              <a:rPr lang="de-DE" dirty="0"/>
              <a:t>Human Action Recognition als Schlüssel zur Sicherheit an öffentlichen Plätzen?</a:t>
            </a:r>
            <a:endParaRPr lang="en-US" dirty="0"/>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81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lvl1pPr>
              <a:defRPr/>
            </a:lvl1pPr>
          </a:lstStyle>
          <a:p>
            <a:r>
              <a:rPr lang="de-DE"/>
              <a:t>15.12.2022</a:t>
            </a:r>
            <a:endParaRPr lang="en-US" dirty="0"/>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r>
              <a:rPr lang="de-DE" dirty="0"/>
              <a:t>Human Action Recognition als Schlüssel zur Sicherheit an öffentlichen Plätzen?</a:t>
            </a:r>
            <a:endParaRPr lang="en-US" dirty="0"/>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69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r>
              <a:rPr lang="de-DE"/>
              <a:t>15.12.2022</a:t>
            </a:r>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r>
              <a:rPr lang="de-DE"/>
              <a:t>Human Action Recognition als Schlüssel zur Sicherheit an öffentlichen Plätzen?</a:t>
            </a:r>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23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r>
              <a:rPr lang="de-DE"/>
              <a:t>15.12.2022</a:t>
            </a:r>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r>
              <a:rPr lang="de-DE"/>
              <a:t>Human Action Recognition als Schlüssel zur Sicherheit an öffentlichen Plätzen?</a:t>
            </a:r>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56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vl1pPr>
          </a:lstStyle>
          <a:p>
            <a:r>
              <a:rPr lang="de-DE"/>
              <a:t>15.12.2022</a:t>
            </a:r>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39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vl1pPr>
          </a:lstStyle>
          <a:p>
            <a:r>
              <a:rPr lang="de-DE"/>
              <a:t>15.12.2022</a:t>
            </a:r>
            <a:endParaRPr lang="en-US" dirty="0"/>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95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r>
              <a:rPr lang="de-DE"/>
              <a:t>15.12.2022</a:t>
            </a:r>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r>
              <a:rPr lang="de-DE"/>
              <a:t>Human Action Recognition als Schlüssel zur Sicherheit an öffentlichen Plätzen?</a:t>
            </a:r>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2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r>
              <a:rPr lang="de-DE"/>
              <a:t>15.12.2022</a:t>
            </a:r>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r>
              <a:rPr lang="de-DE"/>
              <a:t>Human Action Recognition als Schlüssel zur Sicherheit an öffentlichen Plätzen?</a:t>
            </a:r>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25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r>
              <a:rPr lang="de-DE"/>
              <a:t>15.12.2022</a:t>
            </a:r>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r>
              <a:rPr lang="de-DE"/>
              <a:t>Human Action Recognition als Schlüssel zur Sicherheit an öffentlichen Plätzen?</a:t>
            </a:r>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291548333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48550/arXiv.1611.07727" TargetMode="External"/><Relationship Id="rId2" Type="http://schemas.openxmlformats.org/officeDocument/2006/relationships/hyperlink" Target="https://doi.org/10.3390/app122010435" TargetMode="External"/><Relationship Id="rId1" Type="http://schemas.openxmlformats.org/officeDocument/2006/relationships/slideLayout" Target="../slideLayouts/slideLayout2.xml"/><Relationship Id="rId5" Type="http://schemas.openxmlformats.org/officeDocument/2006/relationships/hyperlink" Target="https://doi.org/10.1007/s11623-007-0110-4" TargetMode="External"/><Relationship Id="rId4" Type="http://schemas.openxmlformats.org/officeDocument/2006/relationships/hyperlink" Target="https://doi.org/10.48550/arXiv.1811.1197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883EAF83-5C49-45E1-BC89-D52A3C1D4410}"/>
              </a:ext>
            </a:extLst>
          </p:cNvPr>
          <p:cNvPicPr>
            <a:picLocks noChangeAspect="1"/>
          </p:cNvPicPr>
          <p:nvPr/>
        </p:nvPicPr>
        <p:blipFill rotWithShape="1">
          <a:blip r:embed="rId3">
            <a:extLst>
              <a:ext uri="{28A0092B-C50C-407E-A947-70E740481C1C}">
                <a14:useLocalDpi xmlns:a14="http://schemas.microsoft.com/office/drawing/2010/main" val="0"/>
              </a:ext>
            </a:extLst>
          </a:blip>
          <a:srcRect l="8336" t="-123" b="123"/>
          <a:stretch/>
        </p:blipFill>
        <p:spPr>
          <a:xfrm>
            <a:off x="20" y="10"/>
            <a:ext cx="12191980" cy="6857990"/>
          </a:xfrm>
          <a:prstGeom prst="rect">
            <a:avLst/>
          </a:prstGeom>
        </p:spPr>
      </p:pic>
      <p:sp>
        <p:nvSpPr>
          <p:cNvPr id="24" name="Oval 23">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F15F936-835B-4A0D-92E4-E1DA1944A4C9}"/>
              </a:ext>
            </a:extLst>
          </p:cNvPr>
          <p:cNvSpPr>
            <a:spLocks noGrp="1"/>
          </p:cNvSpPr>
          <p:nvPr>
            <p:ph type="ctrTitle"/>
          </p:nvPr>
        </p:nvSpPr>
        <p:spPr>
          <a:xfrm>
            <a:off x="3577192" y="2558564"/>
            <a:ext cx="5037616" cy="936839"/>
          </a:xfrm>
        </p:spPr>
        <p:txBody>
          <a:bodyPr vert="horz" lIns="91440" tIns="45720" rIns="91440" bIns="45720" rtlCol="0" anchor="b">
            <a:normAutofit fontScale="90000"/>
          </a:bodyPr>
          <a:lstStyle/>
          <a:p>
            <a:r>
              <a:rPr lang="de-DE" dirty="0"/>
              <a:t>Human Action Recognition</a:t>
            </a:r>
            <a:endParaRPr lang="en-US" kern="1200" dirty="0">
              <a:solidFill>
                <a:schemeClr val="tx1"/>
              </a:solidFill>
              <a:latin typeface="+mj-lt"/>
              <a:ea typeface="+mj-ea"/>
              <a:cs typeface="+mj-cs"/>
            </a:endParaRPr>
          </a:p>
        </p:txBody>
      </p:sp>
      <p:sp>
        <p:nvSpPr>
          <p:cNvPr id="3" name="Untertitel 2">
            <a:extLst>
              <a:ext uri="{FF2B5EF4-FFF2-40B4-BE49-F238E27FC236}">
                <a16:creationId xmlns:a16="http://schemas.microsoft.com/office/drawing/2014/main" id="{E34F01D1-F967-4A75-9AF5-0DA596BC2B7B}"/>
              </a:ext>
            </a:extLst>
          </p:cNvPr>
          <p:cNvSpPr>
            <a:spLocks noGrp="1"/>
          </p:cNvSpPr>
          <p:nvPr>
            <p:ph type="subTitle" idx="1"/>
          </p:nvPr>
        </p:nvSpPr>
        <p:spPr>
          <a:xfrm>
            <a:off x="3552300" y="3478305"/>
            <a:ext cx="5037616" cy="1180591"/>
          </a:xfrm>
        </p:spPr>
        <p:txBody>
          <a:bodyPr vert="horz" lIns="91440" tIns="45720" rIns="91440" bIns="45720" rtlCol="0">
            <a:normAutofit/>
          </a:bodyPr>
          <a:lstStyle/>
          <a:p>
            <a:r>
              <a:rPr lang="de-DE" dirty="0"/>
              <a:t>als Schlüssel zur Sicherheit an öffentlichen Plätzen?</a:t>
            </a:r>
            <a:endParaRPr lang="en-US" kern="1200" dirty="0">
              <a:solidFill>
                <a:schemeClr val="tx1"/>
              </a:solidFill>
              <a:effectLst/>
              <a:latin typeface="+mn-lt"/>
              <a:ea typeface="+mn-ea"/>
              <a:cs typeface="+mn-cs"/>
            </a:endParaRPr>
          </a:p>
        </p:txBody>
      </p:sp>
      <p:sp>
        <p:nvSpPr>
          <p:cNvPr id="26" name="Arc 25">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feld 6">
            <a:extLst>
              <a:ext uri="{FF2B5EF4-FFF2-40B4-BE49-F238E27FC236}">
                <a16:creationId xmlns:a16="http://schemas.microsoft.com/office/drawing/2014/main" id="{0A30CD4E-AE4B-4066-94AA-5411A35E3B24}"/>
              </a:ext>
            </a:extLst>
          </p:cNvPr>
          <p:cNvSpPr txBox="1"/>
          <p:nvPr/>
        </p:nvSpPr>
        <p:spPr>
          <a:xfrm>
            <a:off x="4638548" y="4248223"/>
            <a:ext cx="2865120" cy="723275"/>
          </a:xfrm>
          <a:prstGeom prst="rect">
            <a:avLst/>
          </a:prstGeom>
          <a:noFill/>
        </p:spPr>
        <p:txBody>
          <a:bodyPr wrap="square" rtlCol="0">
            <a:spAutoFit/>
          </a:bodyPr>
          <a:lstStyle/>
          <a:p>
            <a:pPr algn="ctr">
              <a:spcAft>
                <a:spcPts val="600"/>
              </a:spcAft>
            </a:pPr>
            <a:r>
              <a:rPr lang="de-DE" dirty="0"/>
              <a:t>Tim Jüstel</a:t>
            </a:r>
          </a:p>
          <a:p>
            <a:pPr algn="ctr">
              <a:spcAft>
                <a:spcPts val="600"/>
              </a:spcAft>
            </a:pPr>
            <a:r>
              <a:rPr lang="de-DE" dirty="0"/>
              <a:t>15.12.2022</a:t>
            </a:r>
          </a:p>
        </p:txBody>
      </p:sp>
      <p:sp>
        <p:nvSpPr>
          <p:cNvPr id="4" name="Textfeld 3">
            <a:extLst>
              <a:ext uri="{FF2B5EF4-FFF2-40B4-BE49-F238E27FC236}">
                <a16:creationId xmlns:a16="http://schemas.microsoft.com/office/drawing/2014/main" id="{A420AB99-01E4-8E16-3BF5-8B7A6D58ABD0}"/>
              </a:ext>
            </a:extLst>
          </p:cNvPr>
          <p:cNvSpPr txBox="1"/>
          <p:nvPr/>
        </p:nvSpPr>
        <p:spPr>
          <a:xfrm>
            <a:off x="4407694" y="6396325"/>
            <a:ext cx="7881937" cy="461665"/>
          </a:xfrm>
          <a:prstGeom prst="rect">
            <a:avLst/>
          </a:prstGeom>
          <a:noFill/>
        </p:spPr>
        <p:txBody>
          <a:bodyPr wrap="square" rtlCol="0">
            <a:spAutoFit/>
          </a:bodyPr>
          <a:lstStyle/>
          <a:p>
            <a:r>
              <a:rPr lang="de-DE" sz="1200" dirty="0">
                <a:solidFill>
                  <a:schemeClr val="bg1"/>
                </a:solidFill>
              </a:rPr>
              <a:t>Bildquelle: https://7wdata.be/unified-communications/as-smart-cities-expand-the-benefits-of-modern-surveillance-come-into-focus/il</a:t>
            </a:r>
          </a:p>
        </p:txBody>
      </p:sp>
    </p:spTree>
    <p:extLst>
      <p:ext uri="{BB962C8B-B14F-4D97-AF65-F5344CB8AC3E}">
        <p14:creationId xmlns:p14="http://schemas.microsoft.com/office/powerpoint/2010/main" val="21888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par>
                          <p:cTn id="11" fill="hold">
                            <p:stCondLst>
                              <p:cond delay="424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7EF74-663A-CD37-1405-ED804E709D1A}"/>
              </a:ext>
            </a:extLst>
          </p:cNvPr>
          <p:cNvSpPr>
            <a:spLocks noGrp="1"/>
          </p:cNvSpPr>
          <p:nvPr>
            <p:ph type="title"/>
          </p:nvPr>
        </p:nvSpPr>
        <p:spPr/>
        <p:txBody>
          <a:bodyPr>
            <a:normAutofit/>
          </a:bodyPr>
          <a:lstStyle/>
          <a:p>
            <a:r>
              <a:rPr lang="de-DE" dirty="0"/>
              <a:t>3. Handlungserkennung im Rahmen von Videoüberwachung</a:t>
            </a:r>
          </a:p>
        </p:txBody>
      </p:sp>
      <p:sp>
        <p:nvSpPr>
          <p:cNvPr id="4" name="Datumsplatzhalter 3">
            <a:extLst>
              <a:ext uri="{FF2B5EF4-FFF2-40B4-BE49-F238E27FC236}">
                <a16:creationId xmlns:a16="http://schemas.microsoft.com/office/drawing/2014/main" id="{C2EC343C-C751-C502-08BD-85112F067879}"/>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8F83BFC4-9655-C74A-15EE-4D780390DD9B}"/>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7ADFCB6C-F16C-1E18-EBC2-DFF0F76CB22E}"/>
              </a:ext>
            </a:extLst>
          </p:cNvPr>
          <p:cNvSpPr>
            <a:spLocks noGrp="1"/>
          </p:cNvSpPr>
          <p:nvPr>
            <p:ph type="sldNum" sz="quarter" idx="12"/>
          </p:nvPr>
        </p:nvSpPr>
        <p:spPr/>
        <p:txBody>
          <a:bodyPr/>
          <a:lstStyle/>
          <a:p>
            <a:fld id="{4854181D-6920-4594-9A5D-6CE56DC9F8B2}" type="slidenum">
              <a:rPr lang="en-US" smtClean="0"/>
              <a:t>10</a:t>
            </a:fld>
            <a:endParaRPr lang="en-US"/>
          </a:p>
        </p:txBody>
      </p:sp>
      <p:pic>
        <p:nvPicPr>
          <p:cNvPr id="3" name="Grafik 2">
            <a:extLst>
              <a:ext uri="{FF2B5EF4-FFF2-40B4-BE49-F238E27FC236}">
                <a16:creationId xmlns:a16="http://schemas.microsoft.com/office/drawing/2014/main" id="{C3610207-4C42-F891-CE41-AAE2617AAF5A}"/>
              </a:ext>
            </a:extLst>
          </p:cNvPr>
          <p:cNvPicPr>
            <a:picLocks noChangeAspect="1"/>
          </p:cNvPicPr>
          <p:nvPr/>
        </p:nvPicPr>
        <p:blipFill>
          <a:blip r:embed="rId3"/>
          <a:stretch>
            <a:fillRect/>
          </a:stretch>
        </p:blipFill>
        <p:spPr>
          <a:xfrm>
            <a:off x="1924809" y="2366962"/>
            <a:ext cx="8342382" cy="2124075"/>
          </a:xfrm>
          <a:prstGeom prst="rect">
            <a:avLst/>
          </a:prstGeom>
        </p:spPr>
      </p:pic>
      <p:sp>
        <p:nvSpPr>
          <p:cNvPr id="12" name="Rechteck 11">
            <a:extLst>
              <a:ext uri="{FF2B5EF4-FFF2-40B4-BE49-F238E27FC236}">
                <a16:creationId xmlns:a16="http://schemas.microsoft.com/office/drawing/2014/main" id="{38C4F3B3-AE5C-B5EB-3188-A7AB92F05DA0}"/>
              </a:ext>
            </a:extLst>
          </p:cNvPr>
          <p:cNvSpPr/>
          <p:nvPr/>
        </p:nvSpPr>
        <p:spPr>
          <a:xfrm>
            <a:off x="3843338" y="3221831"/>
            <a:ext cx="1364456" cy="9001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C2E5CB-96BF-E5BB-FC96-A6DB223C23A8}"/>
              </a:ext>
            </a:extLst>
          </p:cNvPr>
          <p:cNvSpPr txBox="1"/>
          <p:nvPr/>
        </p:nvSpPr>
        <p:spPr>
          <a:xfrm>
            <a:off x="1997906" y="4650818"/>
            <a:ext cx="3712368" cy="246221"/>
          </a:xfrm>
          <a:prstGeom prst="rect">
            <a:avLst/>
          </a:prstGeom>
          <a:noFill/>
        </p:spPr>
        <p:txBody>
          <a:bodyPr wrap="square" rtlCol="0">
            <a:spAutoFit/>
          </a:bodyPr>
          <a:lstStyle/>
          <a:p>
            <a:r>
              <a:rPr lang="de-DE" sz="1000" dirty="0">
                <a:solidFill>
                  <a:srgbClr val="1E1E1E"/>
                </a:solidFill>
              </a:rPr>
              <a:t>Bildquelle: Golda et al. 2022</a:t>
            </a:r>
          </a:p>
        </p:txBody>
      </p:sp>
    </p:spTree>
    <p:extLst>
      <p:ext uri="{BB962C8B-B14F-4D97-AF65-F5344CB8AC3E}">
        <p14:creationId xmlns:p14="http://schemas.microsoft.com/office/powerpoint/2010/main" val="317728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5BE4F-CE68-9EE1-310F-14A541129354}"/>
              </a:ext>
            </a:extLst>
          </p:cNvPr>
          <p:cNvSpPr>
            <a:spLocks noGrp="1"/>
          </p:cNvSpPr>
          <p:nvPr>
            <p:ph type="title"/>
          </p:nvPr>
        </p:nvSpPr>
        <p:spPr/>
        <p:txBody>
          <a:bodyPr/>
          <a:lstStyle/>
          <a:p>
            <a:r>
              <a:rPr lang="de-DE" dirty="0"/>
              <a:t>3. Handlungserkennung im Rahmen von Videoüberwachung</a:t>
            </a:r>
          </a:p>
        </p:txBody>
      </p:sp>
      <p:sp>
        <p:nvSpPr>
          <p:cNvPr id="4" name="Datumsplatzhalter 3">
            <a:extLst>
              <a:ext uri="{FF2B5EF4-FFF2-40B4-BE49-F238E27FC236}">
                <a16:creationId xmlns:a16="http://schemas.microsoft.com/office/drawing/2014/main" id="{63E6DFFC-1FEA-98EA-061E-C835CB0AED0C}"/>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890A1459-A6A4-BCB7-1F1E-135FB895E5D6}"/>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307B1117-4626-59BE-3D62-0DC57F01CA27}"/>
              </a:ext>
            </a:extLst>
          </p:cNvPr>
          <p:cNvSpPr>
            <a:spLocks noGrp="1"/>
          </p:cNvSpPr>
          <p:nvPr>
            <p:ph type="sldNum" sz="quarter" idx="12"/>
          </p:nvPr>
        </p:nvSpPr>
        <p:spPr/>
        <p:txBody>
          <a:bodyPr/>
          <a:lstStyle/>
          <a:p>
            <a:fld id="{4854181D-6920-4594-9A5D-6CE56DC9F8B2}" type="slidenum">
              <a:rPr lang="en-US" smtClean="0"/>
              <a:t>11</a:t>
            </a:fld>
            <a:endParaRPr lang="en-US"/>
          </a:p>
        </p:txBody>
      </p:sp>
      <p:pic>
        <p:nvPicPr>
          <p:cNvPr id="7" name="Grafik 6">
            <a:extLst>
              <a:ext uri="{FF2B5EF4-FFF2-40B4-BE49-F238E27FC236}">
                <a16:creationId xmlns:a16="http://schemas.microsoft.com/office/drawing/2014/main" id="{0AA0BC2C-F970-DBEC-E887-4B66620BD066}"/>
              </a:ext>
            </a:extLst>
          </p:cNvPr>
          <p:cNvPicPr>
            <a:picLocks noChangeAspect="1"/>
          </p:cNvPicPr>
          <p:nvPr/>
        </p:nvPicPr>
        <p:blipFill>
          <a:blip r:embed="rId3"/>
          <a:stretch>
            <a:fillRect/>
          </a:stretch>
        </p:blipFill>
        <p:spPr>
          <a:xfrm>
            <a:off x="1924809" y="2366962"/>
            <a:ext cx="8342382" cy="2124075"/>
          </a:xfrm>
          <a:prstGeom prst="rect">
            <a:avLst/>
          </a:prstGeom>
        </p:spPr>
      </p:pic>
      <p:sp>
        <p:nvSpPr>
          <p:cNvPr id="8" name="Rechteck 7">
            <a:extLst>
              <a:ext uri="{FF2B5EF4-FFF2-40B4-BE49-F238E27FC236}">
                <a16:creationId xmlns:a16="http://schemas.microsoft.com/office/drawing/2014/main" id="{066743AC-A3F0-BC74-D01C-37E156434198}"/>
              </a:ext>
            </a:extLst>
          </p:cNvPr>
          <p:cNvSpPr/>
          <p:nvPr/>
        </p:nvSpPr>
        <p:spPr>
          <a:xfrm>
            <a:off x="5413772" y="3243262"/>
            <a:ext cx="1364456" cy="9001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A534943-F863-5947-F849-21B2D589113B}"/>
              </a:ext>
            </a:extLst>
          </p:cNvPr>
          <p:cNvSpPr txBox="1"/>
          <p:nvPr/>
        </p:nvSpPr>
        <p:spPr>
          <a:xfrm>
            <a:off x="1997906" y="4650818"/>
            <a:ext cx="3712368" cy="246221"/>
          </a:xfrm>
          <a:prstGeom prst="rect">
            <a:avLst/>
          </a:prstGeom>
          <a:noFill/>
        </p:spPr>
        <p:txBody>
          <a:bodyPr wrap="square" rtlCol="0">
            <a:spAutoFit/>
          </a:bodyPr>
          <a:lstStyle/>
          <a:p>
            <a:r>
              <a:rPr lang="de-DE" sz="1000" dirty="0">
                <a:solidFill>
                  <a:srgbClr val="1E1E1E"/>
                </a:solidFill>
              </a:rPr>
              <a:t>Bildquelle: Golda et al. 2022</a:t>
            </a:r>
          </a:p>
        </p:txBody>
      </p:sp>
    </p:spTree>
    <p:extLst>
      <p:ext uri="{BB962C8B-B14F-4D97-AF65-F5344CB8AC3E}">
        <p14:creationId xmlns:p14="http://schemas.microsoft.com/office/powerpoint/2010/main" val="288148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5BE4F-CE68-9EE1-310F-14A541129354}"/>
              </a:ext>
            </a:extLst>
          </p:cNvPr>
          <p:cNvSpPr>
            <a:spLocks noGrp="1"/>
          </p:cNvSpPr>
          <p:nvPr>
            <p:ph type="title"/>
          </p:nvPr>
        </p:nvSpPr>
        <p:spPr/>
        <p:txBody>
          <a:bodyPr/>
          <a:lstStyle/>
          <a:p>
            <a:r>
              <a:rPr lang="de-DE" dirty="0"/>
              <a:t>3. Handlungserkennung im Rahmen von Videoüberwachung</a:t>
            </a:r>
          </a:p>
        </p:txBody>
      </p:sp>
      <p:sp>
        <p:nvSpPr>
          <p:cNvPr id="4" name="Datumsplatzhalter 3">
            <a:extLst>
              <a:ext uri="{FF2B5EF4-FFF2-40B4-BE49-F238E27FC236}">
                <a16:creationId xmlns:a16="http://schemas.microsoft.com/office/drawing/2014/main" id="{63E6DFFC-1FEA-98EA-061E-C835CB0AED0C}"/>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890A1459-A6A4-BCB7-1F1E-135FB895E5D6}"/>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307B1117-4626-59BE-3D62-0DC57F01CA27}"/>
              </a:ext>
            </a:extLst>
          </p:cNvPr>
          <p:cNvSpPr>
            <a:spLocks noGrp="1"/>
          </p:cNvSpPr>
          <p:nvPr>
            <p:ph type="sldNum" sz="quarter" idx="12"/>
          </p:nvPr>
        </p:nvSpPr>
        <p:spPr/>
        <p:txBody>
          <a:bodyPr/>
          <a:lstStyle/>
          <a:p>
            <a:fld id="{4854181D-6920-4594-9A5D-6CE56DC9F8B2}" type="slidenum">
              <a:rPr lang="en-US" smtClean="0"/>
              <a:t>12</a:t>
            </a:fld>
            <a:endParaRPr lang="en-US"/>
          </a:p>
        </p:txBody>
      </p:sp>
      <p:pic>
        <p:nvPicPr>
          <p:cNvPr id="1026" name="Picture 2" descr="Limb TAFs Keypoint TAFs ">
            <a:extLst>
              <a:ext uri="{FF2B5EF4-FFF2-40B4-BE49-F238E27FC236}">
                <a16:creationId xmlns:a16="http://schemas.microsoft.com/office/drawing/2014/main" id="{A938251B-DDBF-9446-1D8E-33801005D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76488"/>
            <a:ext cx="46577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DD325E5C-5DA5-A706-CB42-135DFBF50899}"/>
              </a:ext>
            </a:extLst>
          </p:cNvPr>
          <p:cNvPicPr>
            <a:picLocks noChangeAspect="1"/>
          </p:cNvPicPr>
          <p:nvPr/>
        </p:nvPicPr>
        <p:blipFill>
          <a:blip r:embed="rId4"/>
          <a:stretch>
            <a:fillRect/>
          </a:stretch>
        </p:blipFill>
        <p:spPr>
          <a:xfrm>
            <a:off x="6179343" y="2376488"/>
            <a:ext cx="4195763" cy="2381250"/>
          </a:xfrm>
          <a:prstGeom prst="rect">
            <a:avLst/>
          </a:prstGeom>
        </p:spPr>
      </p:pic>
      <p:sp>
        <p:nvSpPr>
          <p:cNvPr id="10" name="Textfeld 9">
            <a:extLst>
              <a:ext uri="{FF2B5EF4-FFF2-40B4-BE49-F238E27FC236}">
                <a16:creationId xmlns:a16="http://schemas.microsoft.com/office/drawing/2014/main" id="{C7C4C649-6297-A15A-F4DA-FC8342313BE4}"/>
              </a:ext>
            </a:extLst>
          </p:cNvPr>
          <p:cNvSpPr txBox="1"/>
          <p:nvPr/>
        </p:nvSpPr>
        <p:spPr>
          <a:xfrm>
            <a:off x="1521619" y="4857750"/>
            <a:ext cx="3714750" cy="369332"/>
          </a:xfrm>
          <a:prstGeom prst="rect">
            <a:avLst/>
          </a:prstGeom>
          <a:noFill/>
        </p:spPr>
        <p:txBody>
          <a:bodyPr wrap="square" rtlCol="0">
            <a:spAutoFit/>
          </a:bodyPr>
          <a:lstStyle/>
          <a:p>
            <a:r>
              <a:rPr lang="de-DE" dirty="0"/>
              <a:t>Bsp. aus </a:t>
            </a:r>
            <a:r>
              <a:rPr lang="de-DE" dirty="0" err="1"/>
              <a:t>Raaj</a:t>
            </a:r>
            <a:r>
              <a:rPr lang="de-DE" dirty="0"/>
              <a:t> et al. 2019</a:t>
            </a:r>
          </a:p>
        </p:txBody>
      </p:sp>
      <p:sp>
        <p:nvSpPr>
          <p:cNvPr id="11" name="Textfeld 10">
            <a:extLst>
              <a:ext uri="{FF2B5EF4-FFF2-40B4-BE49-F238E27FC236}">
                <a16:creationId xmlns:a16="http://schemas.microsoft.com/office/drawing/2014/main" id="{AD8B2DB4-5E91-ED70-CE09-1CDFF85A817A}"/>
              </a:ext>
            </a:extLst>
          </p:cNvPr>
          <p:cNvSpPr txBox="1"/>
          <p:nvPr/>
        </p:nvSpPr>
        <p:spPr>
          <a:xfrm>
            <a:off x="6955633" y="4857750"/>
            <a:ext cx="3714750" cy="369332"/>
          </a:xfrm>
          <a:prstGeom prst="rect">
            <a:avLst/>
          </a:prstGeom>
          <a:noFill/>
        </p:spPr>
        <p:txBody>
          <a:bodyPr wrap="square" rtlCol="0">
            <a:spAutoFit/>
          </a:bodyPr>
          <a:lstStyle/>
          <a:p>
            <a:r>
              <a:rPr lang="de-DE" dirty="0"/>
              <a:t>Bsp. aus  Iqbal et al. 2016</a:t>
            </a:r>
          </a:p>
        </p:txBody>
      </p:sp>
    </p:spTree>
    <p:extLst>
      <p:ext uri="{BB962C8B-B14F-4D97-AF65-F5344CB8AC3E}">
        <p14:creationId xmlns:p14="http://schemas.microsoft.com/office/powerpoint/2010/main" val="136414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6F99A-B72E-7CD1-E9AD-0A60F2346A64}"/>
              </a:ext>
            </a:extLst>
          </p:cNvPr>
          <p:cNvSpPr>
            <a:spLocks noGrp="1"/>
          </p:cNvSpPr>
          <p:nvPr>
            <p:ph type="title"/>
          </p:nvPr>
        </p:nvSpPr>
        <p:spPr/>
        <p:txBody>
          <a:bodyPr/>
          <a:lstStyle/>
          <a:p>
            <a:r>
              <a:rPr lang="de-DE" dirty="0"/>
              <a:t>3. Handlungserkennung im Rahmen von Videoüberwachung</a:t>
            </a:r>
          </a:p>
        </p:txBody>
      </p:sp>
      <p:sp>
        <p:nvSpPr>
          <p:cNvPr id="4" name="Datumsplatzhalter 3">
            <a:extLst>
              <a:ext uri="{FF2B5EF4-FFF2-40B4-BE49-F238E27FC236}">
                <a16:creationId xmlns:a16="http://schemas.microsoft.com/office/drawing/2014/main" id="{09E3C943-014D-7A15-FBEB-8CBFA17DC75E}"/>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257F0FBD-621B-9237-FFC3-359C71A95C17}"/>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F8698CA5-D4E3-6615-80CA-ACA04EF8CBB6}"/>
              </a:ext>
            </a:extLst>
          </p:cNvPr>
          <p:cNvSpPr>
            <a:spLocks noGrp="1"/>
          </p:cNvSpPr>
          <p:nvPr>
            <p:ph type="sldNum" sz="quarter" idx="12"/>
          </p:nvPr>
        </p:nvSpPr>
        <p:spPr/>
        <p:txBody>
          <a:bodyPr/>
          <a:lstStyle/>
          <a:p>
            <a:fld id="{4854181D-6920-4594-9A5D-6CE56DC9F8B2}" type="slidenum">
              <a:rPr lang="en-US" smtClean="0"/>
              <a:t>13</a:t>
            </a:fld>
            <a:endParaRPr lang="en-US"/>
          </a:p>
        </p:txBody>
      </p:sp>
      <p:pic>
        <p:nvPicPr>
          <p:cNvPr id="9" name="Grafik 8">
            <a:extLst>
              <a:ext uri="{FF2B5EF4-FFF2-40B4-BE49-F238E27FC236}">
                <a16:creationId xmlns:a16="http://schemas.microsoft.com/office/drawing/2014/main" id="{EA1AF1A5-DD86-1517-366E-46DE0019506B}"/>
              </a:ext>
            </a:extLst>
          </p:cNvPr>
          <p:cNvPicPr>
            <a:picLocks noChangeAspect="1"/>
          </p:cNvPicPr>
          <p:nvPr/>
        </p:nvPicPr>
        <p:blipFill>
          <a:blip r:embed="rId3"/>
          <a:stretch>
            <a:fillRect/>
          </a:stretch>
        </p:blipFill>
        <p:spPr>
          <a:xfrm>
            <a:off x="1924809" y="2366962"/>
            <a:ext cx="8342382" cy="2124075"/>
          </a:xfrm>
          <a:prstGeom prst="rect">
            <a:avLst/>
          </a:prstGeom>
        </p:spPr>
      </p:pic>
      <p:sp>
        <p:nvSpPr>
          <p:cNvPr id="10" name="Rechteck 9">
            <a:extLst>
              <a:ext uri="{FF2B5EF4-FFF2-40B4-BE49-F238E27FC236}">
                <a16:creationId xmlns:a16="http://schemas.microsoft.com/office/drawing/2014/main" id="{08F698BC-9DB8-6E49-E861-1B7EE2E96681}"/>
              </a:ext>
            </a:extLst>
          </p:cNvPr>
          <p:cNvSpPr/>
          <p:nvPr/>
        </p:nvSpPr>
        <p:spPr>
          <a:xfrm>
            <a:off x="6921103" y="3257550"/>
            <a:ext cx="1364456" cy="9001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FEA6A574-E5C1-6102-CFDE-51A4DCAE4AA9}"/>
              </a:ext>
            </a:extLst>
          </p:cNvPr>
          <p:cNvSpPr txBox="1"/>
          <p:nvPr/>
        </p:nvSpPr>
        <p:spPr>
          <a:xfrm>
            <a:off x="1997906" y="4650818"/>
            <a:ext cx="3712368" cy="246221"/>
          </a:xfrm>
          <a:prstGeom prst="rect">
            <a:avLst/>
          </a:prstGeom>
          <a:noFill/>
        </p:spPr>
        <p:txBody>
          <a:bodyPr wrap="square" rtlCol="0">
            <a:spAutoFit/>
          </a:bodyPr>
          <a:lstStyle/>
          <a:p>
            <a:r>
              <a:rPr lang="de-DE" sz="1000" dirty="0">
                <a:solidFill>
                  <a:srgbClr val="1E1E1E"/>
                </a:solidFill>
              </a:rPr>
              <a:t>Bildquelle: Golda et al. 2022</a:t>
            </a:r>
          </a:p>
        </p:txBody>
      </p:sp>
    </p:spTree>
    <p:extLst>
      <p:ext uri="{BB962C8B-B14F-4D97-AF65-F5344CB8AC3E}">
        <p14:creationId xmlns:p14="http://schemas.microsoft.com/office/powerpoint/2010/main" val="378887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12">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Arc 14">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4" name="Rectangle 16">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1CABD2A-B938-5A78-7BF2-25E1C5B6CBE7}"/>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sz="3300" kern="1200">
                <a:solidFill>
                  <a:schemeClr val="tx1"/>
                </a:solidFill>
                <a:latin typeface="+mj-lt"/>
                <a:ea typeface="+mj-ea"/>
                <a:cs typeface="+mj-cs"/>
              </a:rPr>
              <a:t>3. Handlungserkennung im Rahmen von Videoüberwachung</a:t>
            </a:r>
          </a:p>
        </p:txBody>
      </p:sp>
      <p:sp>
        <p:nvSpPr>
          <p:cNvPr id="4" name="Datumsplatzhalter 3">
            <a:extLst>
              <a:ext uri="{FF2B5EF4-FFF2-40B4-BE49-F238E27FC236}">
                <a16:creationId xmlns:a16="http://schemas.microsoft.com/office/drawing/2014/main" id="{D58C56DA-130B-8BBF-3D0F-26C7DBDF4FD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a:solidFill>
                  <a:prstClr val="black">
                    <a:tint val="75000"/>
                  </a:prstClr>
                </a:solidFill>
              </a:rPr>
              <a:t>15.12.2022</a:t>
            </a:r>
          </a:p>
        </p:txBody>
      </p:sp>
      <p:pic>
        <p:nvPicPr>
          <p:cNvPr id="8" name="Grafik 7">
            <a:extLst>
              <a:ext uri="{FF2B5EF4-FFF2-40B4-BE49-F238E27FC236}">
                <a16:creationId xmlns:a16="http://schemas.microsoft.com/office/drawing/2014/main" id="{9AC0810D-1780-7B90-DF19-60BEA152E1F0}"/>
              </a:ext>
            </a:extLst>
          </p:cNvPr>
          <p:cNvPicPr>
            <a:picLocks noChangeAspect="1"/>
          </p:cNvPicPr>
          <p:nvPr/>
        </p:nvPicPr>
        <p:blipFill>
          <a:blip r:embed="rId3"/>
          <a:stretch>
            <a:fillRect/>
          </a:stretch>
        </p:blipFill>
        <p:spPr>
          <a:xfrm>
            <a:off x="678265" y="494961"/>
            <a:ext cx="4870505" cy="5868078"/>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36" name="Oval 20">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ußzeilenplatzhalter 4">
            <a:extLst>
              <a:ext uri="{FF2B5EF4-FFF2-40B4-BE49-F238E27FC236}">
                <a16:creationId xmlns:a16="http://schemas.microsoft.com/office/drawing/2014/main" id="{28AA5F96-5B2D-0E2D-2290-1AB41A7C0FE4}"/>
              </a:ext>
            </a:extLst>
          </p:cNvPr>
          <p:cNvSpPr>
            <a:spLocks noGrp="1"/>
          </p:cNvSpPr>
          <p:nvPr>
            <p:ph type="ftr" sz="quarter" idx="11"/>
          </p:nvPr>
        </p:nvSpPr>
        <p:spPr>
          <a:xfrm>
            <a:off x="6414349" y="6356350"/>
            <a:ext cx="3390781" cy="365125"/>
          </a:xfrm>
        </p:spPr>
        <p:txBody>
          <a:bodyPr vert="horz" lIns="91440" tIns="45720" rIns="91440" bIns="45720" rtlCol="0" anchor="ctr">
            <a:normAutofit/>
          </a:bodyPr>
          <a:lstStyle/>
          <a:p>
            <a:pPr algn="l">
              <a:lnSpc>
                <a:spcPct val="90000"/>
              </a:lnSpc>
              <a:spcAft>
                <a:spcPts val="600"/>
              </a:spcAft>
            </a:pPr>
            <a:r>
              <a:rPr lang="en-US" sz="900" kern="1200" cap="none" spc="0" baseline="0">
                <a:solidFill>
                  <a:prstClr val="black">
                    <a:tint val="75000"/>
                  </a:prstClr>
                </a:solidFill>
                <a:latin typeface="+mn-lt"/>
                <a:ea typeface="+mn-ea"/>
                <a:cs typeface="+mn-cs"/>
              </a:rPr>
              <a:t>Human Action Recognition als Schlüssel zur Sicherheit an öffentlichen Plätzen?</a:t>
            </a:r>
          </a:p>
        </p:txBody>
      </p:sp>
      <p:sp>
        <p:nvSpPr>
          <p:cNvPr id="6" name="Foliennummernplatzhalter 5">
            <a:extLst>
              <a:ext uri="{FF2B5EF4-FFF2-40B4-BE49-F238E27FC236}">
                <a16:creationId xmlns:a16="http://schemas.microsoft.com/office/drawing/2014/main" id="{6D73B255-9DFC-4A8A-241D-A0203A32F0F1}"/>
              </a:ext>
            </a:extLst>
          </p:cNvPr>
          <p:cNvSpPr>
            <a:spLocks noGrp="1"/>
          </p:cNvSpPr>
          <p:nvPr>
            <p:ph type="sldNum" sz="quarter" idx="12"/>
          </p:nvPr>
        </p:nvSpPr>
        <p:spPr>
          <a:xfrm>
            <a:off x="10630722" y="6356350"/>
            <a:ext cx="917808" cy="365125"/>
          </a:xfrm>
        </p:spPr>
        <p:txBody>
          <a:bodyPr vert="horz" lIns="91440" tIns="45720" rIns="91440" bIns="45720" rtlCol="0" anchor="ctr">
            <a:normAutofit/>
          </a:bodyPr>
          <a:lstStyle/>
          <a:p>
            <a:pPr>
              <a:spcAft>
                <a:spcPts val="600"/>
              </a:spcAft>
            </a:pPr>
            <a:fld id="{4854181D-6920-4594-9A5D-6CE56DC9F8B2}" type="slidenum">
              <a:rPr lang="en-US" sz="1200">
                <a:solidFill>
                  <a:prstClr val="black">
                    <a:tint val="75000"/>
                  </a:prstClr>
                </a:solidFill>
              </a:rPr>
              <a:pPr>
                <a:spcAft>
                  <a:spcPts val="600"/>
                </a:spcAft>
              </a:pPr>
              <a:t>14</a:t>
            </a:fld>
            <a:endParaRPr lang="en-US" sz="1200">
              <a:solidFill>
                <a:prstClr val="black">
                  <a:tint val="75000"/>
                </a:prstClr>
              </a:solidFill>
            </a:endParaRPr>
          </a:p>
        </p:txBody>
      </p:sp>
      <p:sp>
        <p:nvSpPr>
          <p:cNvPr id="9" name="Textfeld 8">
            <a:extLst>
              <a:ext uri="{FF2B5EF4-FFF2-40B4-BE49-F238E27FC236}">
                <a16:creationId xmlns:a16="http://schemas.microsoft.com/office/drawing/2014/main" id="{397C79B9-6C2F-8317-00CA-FE6DF80423F5}"/>
              </a:ext>
            </a:extLst>
          </p:cNvPr>
          <p:cNvSpPr txBox="1"/>
          <p:nvPr/>
        </p:nvSpPr>
        <p:spPr>
          <a:xfrm>
            <a:off x="678265" y="6089980"/>
            <a:ext cx="3712368" cy="246221"/>
          </a:xfrm>
          <a:prstGeom prst="rect">
            <a:avLst/>
          </a:prstGeom>
          <a:noFill/>
        </p:spPr>
        <p:txBody>
          <a:bodyPr wrap="square" rtlCol="0">
            <a:spAutoFit/>
          </a:bodyPr>
          <a:lstStyle/>
          <a:p>
            <a:r>
              <a:rPr lang="de-DE" sz="1000" dirty="0">
                <a:solidFill>
                  <a:schemeClr val="bg1"/>
                </a:solidFill>
              </a:rPr>
              <a:t>Bildquelle: Melde 2018</a:t>
            </a:r>
          </a:p>
        </p:txBody>
      </p:sp>
    </p:spTree>
    <p:extLst>
      <p:ext uri="{BB962C8B-B14F-4D97-AF65-F5344CB8AC3E}">
        <p14:creationId xmlns:p14="http://schemas.microsoft.com/office/powerpoint/2010/main" val="1583271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3CA31-60E8-3C6E-52CC-8C4233F91F73}"/>
              </a:ext>
            </a:extLst>
          </p:cNvPr>
          <p:cNvSpPr>
            <a:spLocks noGrp="1"/>
          </p:cNvSpPr>
          <p:nvPr>
            <p:ph type="title"/>
          </p:nvPr>
        </p:nvSpPr>
        <p:spPr/>
        <p:txBody>
          <a:bodyPr/>
          <a:lstStyle/>
          <a:p>
            <a:r>
              <a:rPr lang="de-DE" dirty="0"/>
              <a:t>4. Einblick in Praxis des Projekts</a:t>
            </a:r>
          </a:p>
        </p:txBody>
      </p:sp>
      <p:sp>
        <p:nvSpPr>
          <p:cNvPr id="3" name="Inhaltsplatzhalter 2">
            <a:extLst>
              <a:ext uri="{FF2B5EF4-FFF2-40B4-BE49-F238E27FC236}">
                <a16:creationId xmlns:a16="http://schemas.microsoft.com/office/drawing/2014/main" id="{91037E69-3E11-5116-8491-478B0AABF8F9}"/>
              </a:ext>
            </a:extLst>
          </p:cNvPr>
          <p:cNvSpPr>
            <a:spLocks noGrp="1"/>
          </p:cNvSpPr>
          <p:nvPr>
            <p:ph idx="1"/>
          </p:nvPr>
        </p:nvSpPr>
        <p:spPr/>
        <p:txBody>
          <a:bodyPr/>
          <a:lstStyle/>
          <a:p>
            <a:pPr marL="0" indent="0">
              <a:buNone/>
            </a:pPr>
            <a:r>
              <a:rPr lang="de-DE" b="1" dirty="0"/>
              <a:t>Umsetzung Human Pose </a:t>
            </a:r>
            <a:r>
              <a:rPr lang="de-DE" b="1" dirty="0" err="1"/>
              <a:t>Estimation</a:t>
            </a:r>
            <a:r>
              <a:rPr lang="de-DE" b="1" dirty="0"/>
              <a:t> in Python</a:t>
            </a:r>
          </a:p>
        </p:txBody>
      </p:sp>
      <p:sp>
        <p:nvSpPr>
          <p:cNvPr id="4" name="Datumsplatzhalter 3">
            <a:extLst>
              <a:ext uri="{FF2B5EF4-FFF2-40B4-BE49-F238E27FC236}">
                <a16:creationId xmlns:a16="http://schemas.microsoft.com/office/drawing/2014/main" id="{C789AE6F-EC48-97A4-795A-A012625C4548}"/>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248A03B6-DDFB-970A-DA1A-471BD20CC431}"/>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8952D1BC-BE11-9FC7-2887-21D7CB9C793C}"/>
              </a:ext>
            </a:extLst>
          </p:cNvPr>
          <p:cNvSpPr>
            <a:spLocks noGrp="1"/>
          </p:cNvSpPr>
          <p:nvPr>
            <p:ph type="sldNum" sz="quarter" idx="12"/>
          </p:nvPr>
        </p:nvSpPr>
        <p:spPr/>
        <p:txBody>
          <a:bodyPr/>
          <a:lstStyle/>
          <a:p>
            <a:fld id="{4854181D-6920-4594-9A5D-6CE56DC9F8B2}" type="slidenum">
              <a:rPr lang="en-US" smtClean="0"/>
              <a:t>15</a:t>
            </a:fld>
            <a:endParaRPr lang="en-US"/>
          </a:p>
        </p:txBody>
      </p:sp>
      <p:pic>
        <p:nvPicPr>
          <p:cNvPr id="7" name="Grafik 6">
            <a:extLst>
              <a:ext uri="{FF2B5EF4-FFF2-40B4-BE49-F238E27FC236}">
                <a16:creationId xmlns:a16="http://schemas.microsoft.com/office/drawing/2014/main" id="{48F8A81A-73E2-44B4-E713-7BA3A400B2F8}"/>
              </a:ext>
            </a:extLst>
          </p:cNvPr>
          <p:cNvPicPr>
            <a:picLocks noChangeAspect="1"/>
          </p:cNvPicPr>
          <p:nvPr/>
        </p:nvPicPr>
        <p:blipFill>
          <a:blip r:embed="rId2"/>
          <a:stretch>
            <a:fillRect/>
          </a:stretch>
        </p:blipFill>
        <p:spPr>
          <a:xfrm>
            <a:off x="271463" y="3091663"/>
            <a:ext cx="2950369" cy="1327666"/>
          </a:xfrm>
          <a:prstGeom prst="rect">
            <a:avLst/>
          </a:prstGeom>
        </p:spPr>
      </p:pic>
      <p:pic>
        <p:nvPicPr>
          <p:cNvPr id="8" name="Grafik 7">
            <a:extLst>
              <a:ext uri="{FF2B5EF4-FFF2-40B4-BE49-F238E27FC236}">
                <a16:creationId xmlns:a16="http://schemas.microsoft.com/office/drawing/2014/main" id="{1D660B56-13A5-9EB7-AE0D-F53FED3F2895}"/>
              </a:ext>
            </a:extLst>
          </p:cNvPr>
          <p:cNvPicPr>
            <a:picLocks noChangeAspect="1"/>
          </p:cNvPicPr>
          <p:nvPr/>
        </p:nvPicPr>
        <p:blipFill>
          <a:blip r:embed="rId3"/>
          <a:stretch>
            <a:fillRect/>
          </a:stretch>
        </p:blipFill>
        <p:spPr>
          <a:xfrm>
            <a:off x="3581400" y="2737511"/>
            <a:ext cx="1652528" cy="2035969"/>
          </a:xfrm>
          <a:prstGeom prst="rect">
            <a:avLst/>
          </a:prstGeom>
        </p:spPr>
      </p:pic>
      <p:pic>
        <p:nvPicPr>
          <p:cNvPr id="9" name="Grafik 8">
            <a:extLst>
              <a:ext uri="{FF2B5EF4-FFF2-40B4-BE49-F238E27FC236}">
                <a16:creationId xmlns:a16="http://schemas.microsoft.com/office/drawing/2014/main" id="{1CDC77EE-AD1B-0AA2-7F79-E59488300B63}"/>
              </a:ext>
            </a:extLst>
          </p:cNvPr>
          <p:cNvPicPr>
            <a:picLocks noChangeAspect="1"/>
          </p:cNvPicPr>
          <p:nvPr/>
        </p:nvPicPr>
        <p:blipFill>
          <a:blip r:embed="rId4"/>
          <a:stretch>
            <a:fillRect/>
          </a:stretch>
        </p:blipFill>
        <p:spPr>
          <a:xfrm>
            <a:off x="5593496" y="3091663"/>
            <a:ext cx="3760002" cy="1229051"/>
          </a:xfrm>
          <a:prstGeom prst="rect">
            <a:avLst/>
          </a:prstGeom>
        </p:spPr>
      </p:pic>
      <p:pic>
        <p:nvPicPr>
          <p:cNvPr id="10" name="Grafik 9">
            <a:extLst>
              <a:ext uri="{FF2B5EF4-FFF2-40B4-BE49-F238E27FC236}">
                <a16:creationId xmlns:a16="http://schemas.microsoft.com/office/drawing/2014/main" id="{13240585-D9D2-E6F6-ECE8-30ECBF623DB0}"/>
              </a:ext>
            </a:extLst>
          </p:cNvPr>
          <p:cNvPicPr>
            <a:picLocks noChangeAspect="1"/>
          </p:cNvPicPr>
          <p:nvPr/>
        </p:nvPicPr>
        <p:blipFill>
          <a:blip r:embed="rId5"/>
          <a:stretch>
            <a:fillRect/>
          </a:stretch>
        </p:blipFill>
        <p:spPr>
          <a:xfrm>
            <a:off x="9236868" y="4304539"/>
            <a:ext cx="2683669" cy="644081"/>
          </a:xfrm>
          <a:prstGeom prst="rect">
            <a:avLst/>
          </a:prstGeom>
        </p:spPr>
      </p:pic>
      <p:pic>
        <p:nvPicPr>
          <p:cNvPr id="11" name="Grafik 10">
            <a:extLst>
              <a:ext uri="{FF2B5EF4-FFF2-40B4-BE49-F238E27FC236}">
                <a16:creationId xmlns:a16="http://schemas.microsoft.com/office/drawing/2014/main" id="{3EF2EF66-5B95-F09F-989C-1CA4A040CB38}"/>
              </a:ext>
            </a:extLst>
          </p:cNvPr>
          <p:cNvPicPr>
            <a:picLocks noChangeAspect="1"/>
          </p:cNvPicPr>
          <p:nvPr/>
        </p:nvPicPr>
        <p:blipFill>
          <a:blip r:embed="rId6"/>
          <a:stretch>
            <a:fillRect/>
          </a:stretch>
        </p:blipFill>
        <p:spPr>
          <a:xfrm>
            <a:off x="9761934" y="2532889"/>
            <a:ext cx="1771650" cy="1771650"/>
          </a:xfrm>
          <a:prstGeom prst="rect">
            <a:avLst/>
          </a:prstGeom>
        </p:spPr>
      </p:pic>
      <p:sp>
        <p:nvSpPr>
          <p:cNvPr id="12" name="Textfeld 11">
            <a:extLst>
              <a:ext uri="{FF2B5EF4-FFF2-40B4-BE49-F238E27FC236}">
                <a16:creationId xmlns:a16="http://schemas.microsoft.com/office/drawing/2014/main" id="{9BA428C6-24F2-6D19-4963-87DA45647616}"/>
              </a:ext>
            </a:extLst>
          </p:cNvPr>
          <p:cNvSpPr txBox="1"/>
          <p:nvPr/>
        </p:nvSpPr>
        <p:spPr>
          <a:xfrm>
            <a:off x="135339" y="4548510"/>
            <a:ext cx="3712368" cy="400110"/>
          </a:xfrm>
          <a:prstGeom prst="rect">
            <a:avLst/>
          </a:prstGeom>
          <a:noFill/>
        </p:spPr>
        <p:txBody>
          <a:bodyPr wrap="square" rtlCol="0">
            <a:spAutoFit/>
          </a:bodyPr>
          <a:lstStyle/>
          <a:p>
            <a:r>
              <a:rPr lang="de-DE" sz="1000" dirty="0"/>
              <a:t>Bildquelle: https://branditechture.agency/brand-logos/download/numpy/</a:t>
            </a:r>
          </a:p>
        </p:txBody>
      </p:sp>
      <p:sp>
        <p:nvSpPr>
          <p:cNvPr id="13" name="Textfeld 12">
            <a:extLst>
              <a:ext uri="{FF2B5EF4-FFF2-40B4-BE49-F238E27FC236}">
                <a16:creationId xmlns:a16="http://schemas.microsoft.com/office/drawing/2014/main" id="{BCA1ED93-E7BE-161A-571E-F0A8063485BD}"/>
              </a:ext>
            </a:extLst>
          </p:cNvPr>
          <p:cNvSpPr txBox="1"/>
          <p:nvPr/>
        </p:nvSpPr>
        <p:spPr>
          <a:xfrm>
            <a:off x="3022800" y="4890465"/>
            <a:ext cx="3055536" cy="553998"/>
          </a:xfrm>
          <a:prstGeom prst="rect">
            <a:avLst/>
          </a:prstGeom>
          <a:noFill/>
        </p:spPr>
        <p:txBody>
          <a:bodyPr wrap="square" rtlCol="0">
            <a:spAutoFit/>
          </a:bodyPr>
          <a:lstStyle/>
          <a:p>
            <a:r>
              <a:rPr lang="de-DE" sz="1000" dirty="0"/>
              <a:t>Bildquelle: https://de.m.wikipedia.org/wiki/Datei:OpenCV_Logo_with_text.png</a:t>
            </a:r>
          </a:p>
        </p:txBody>
      </p:sp>
      <p:sp>
        <p:nvSpPr>
          <p:cNvPr id="14" name="Textfeld 13">
            <a:extLst>
              <a:ext uri="{FF2B5EF4-FFF2-40B4-BE49-F238E27FC236}">
                <a16:creationId xmlns:a16="http://schemas.microsoft.com/office/drawing/2014/main" id="{48CB54C9-06B5-A1BF-579D-C5FAACB1189D}"/>
              </a:ext>
            </a:extLst>
          </p:cNvPr>
          <p:cNvSpPr txBox="1"/>
          <p:nvPr/>
        </p:nvSpPr>
        <p:spPr>
          <a:xfrm>
            <a:off x="5770345" y="4293902"/>
            <a:ext cx="3055536" cy="553998"/>
          </a:xfrm>
          <a:prstGeom prst="rect">
            <a:avLst/>
          </a:prstGeom>
          <a:noFill/>
        </p:spPr>
        <p:txBody>
          <a:bodyPr wrap="square" rtlCol="0">
            <a:spAutoFit/>
          </a:bodyPr>
          <a:lstStyle/>
          <a:p>
            <a:r>
              <a:rPr lang="de-DE" sz="1000" dirty="0"/>
              <a:t>Bildquelle: https://www.pngwing.com/en/search?q=tensorflow</a:t>
            </a:r>
          </a:p>
        </p:txBody>
      </p:sp>
      <p:sp>
        <p:nvSpPr>
          <p:cNvPr id="15" name="Textfeld 14">
            <a:extLst>
              <a:ext uri="{FF2B5EF4-FFF2-40B4-BE49-F238E27FC236}">
                <a16:creationId xmlns:a16="http://schemas.microsoft.com/office/drawing/2014/main" id="{6CCF4FBA-DF49-B5B3-585E-60E526FBC659}"/>
              </a:ext>
            </a:extLst>
          </p:cNvPr>
          <p:cNvSpPr txBox="1"/>
          <p:nvPr/>
        </p:nvSpPr>
        <p:spPr>
          <a:xfrm>
            <a:off x="9050934" y="4914356"/>
            <a:ext cx="3055536" cy="553998"/>
          </a:xfrm>
          <a:prstGeom prst="rect">
            <a:avLst/>
          </a:prstGeom>
          <a:noFill/>
        </p:spPr>
        <p:txBody>
          <a:bodyPr wrap="square" rtlCol="0">
            <a:spAutoFit/>
          </a:bodyPr>
          <a:lstStyle/>
          <a:p>
            <a:r>
              <a:rPr lang="de-DE" sz="1000" dirty="0"/>
              <a:t>Bildquelle: https://matplotlib.org/3.1.1/api/_as_gen/matplotlib.pyplot.savefig.html</a:t>
            </a:r>
          </a:p>
        </p:txBody>
      </p:sp>
    </p:spTree>
    <p:extLst>
      <p:ext uri="{BB962C8B-B14F-4D97-AF65-F5344CB8AC3E}">
        <p14:creationId xmlns:p14="http://schemas.microsoft.com/office/powerpoint/2010/main" val="28313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2C098-ED8E-014C-E083-C7CEE5F05AF6}"/>
              </a:ext>
            </a:extLst>
          </p:cNvPr>
          <p:cNvSpPr>
            <a:spLocks noGrp="1"/>
          </p:cNvSpPr>
          <p:nvPr>
            <p:ph type="title"/>
          </p:nvPr>
        </p:nvSpPr>
        <p:spPr/>
        <p:txBody>
          <a:bodyPr/>
          <a:lstStyle/>
          <a:p>
            <a:r>
              <a:rPr lang="de-DE" dirty="0"/>
              <a:t>4. Einblick in Praxis des Projekts</a:t>
            </a:r>
          </a:p>
        </p:txBody>
      </p:sp>
      <p:graphicFrame>
        <p:nvGraphicFramePr>
          <p:cNvPr id="7" name="Inhaltsplatzhalter 6">
            <a:extLst>
              <a:ext uri="{FF2B5EF4-FFF2-40B4-BE49-F238E27FC236}">
                <a16:creationId xmlns:a16="http://schemas.microsoft.com/office/drawing/2014/main" id="{D54B907F-1324-51EA-7664-89E0258F292A}"/>
              </a:ext>
            </a:extLst>
          </p:cNvPr>
          <p:cNvGraphicFramePr>
            <a:graphicFrameLocks noGrp="1"/>
          </p:cNvGraphicFramePr>
          <p:nvPr>
            <p:ph idx="1"/>
            <p:extLst>
              <p:ext uri="{D42A27DB-BD31-4B8C-83A1-F6EECF244321}">
                <p14:modId xmlns:p14="http://schemas.microsoft.com/office/powerpoint/2010/main" val="706830797"/>
              </p:ext>
            </p:extLst>
          </p:nvPr>
        </p:nvGraphicFramePr>
        <p:xfrm>
          <a:off x="838200" y="3254376"/>
          <a:ext cx="10515600" cy="23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5E17534A-082E-2F9D-0C3A-71F624E6A79B}"/>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7457AD82-2990-8CC5-05B9-F55A8DC3AD6C}"/>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29551582-B4B2-7350-0503-CC89CB3A969D}"/>
              </a:ext>
            </a:extLst>
          </p:cNvPr>
          <p:cNvSpPr>
            <a:spLocks noGrp="1"/>
          </p:cNvSpPr>
          <p:nvPr>
            <p:ph type="sldNum" sz="quarter" idx="12"/>
          </p:nvPr>
        </p:nvSpPr>
        <p:spPr/>
        <p:txBody>
          <a:bodyPr/>
          <a:lstStyle/>
          <a:p>
            <a:fld id="{4854181D-6920-4594-9A5D-6CE56DC9F8B2}" type="slidenum">
              <a:rPr lang="en-US" smtClean="0"/>
              <a:t>16</a:t>
            </a:fld>
            <a:endParaRPr lang="en-US"/>
          </a:p>
        </p:txBody>
      </p:sp>
      <p:pic>
        <p:nvPicPr>
          <p:cNvPr id="9" name="Grafik 8">
            <a:extLst>
              <a:ext uri="{FF2B5EF4-FFF2-40B4-BE49-F238E27FC236}">
                <a16:creationId xmlns:a16="http://schemas.microsoft.com/office/drawing/2014/main" id="{9C38FEDE-FBD3-1A2D-3925-33D58F64FC32}"/>
              </a:ext>
            </a:extLst>
          </p:cNvPr>
          <p:cNvPicPr>
            <a:picLocks noChangeAspect="1"/>
          </p:cNvPicPr>
          <p:nvPr/>
        </p:nvPicPr>
        <p:blipFill>
          <a:blip r:embed="rId7"/>
          <a:stretch>
            <a:fillRect/>
          </a:stretch>
        </p:blipFill>
        <p:spPr>
          <a:xfrm>
            <a:off x="838200" y="1631150"/>
            <a:ext cx="10539490" cy="1524011"/>
          </a:xfrm>
          <a:prstGeom prst="rect">
            <a:avLst/>
          </a:prstGeom>
        </p:spPr>
      </p:pic>
    </p:spTree>
    <p:extLst>
      <p:ext uri="{BB962C8B-B14F-4D97-AF65-F5344CB8AC3E}">
        <p14:creationId xmlns:p14="http://schemas.microsoft.com/office/powerpoint/2010/main" val="198587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2C098-ED8E-014C-E083-C7CEE5F05AF6}"/>
              </a:ext>
            </a:extLst>
          </p:cNvPr>
          <p:cNvSpPr>
            <a:spLocks noGrp="1"/>
          </p:cNvSpPr>
          <p:nvPr>
            <p:ph type="title"/>
          </p:nvPr>
        </p:nvSpPr>
        <p:spPr/>
        <p:txBody>
          <a:bodyPr/>
          <a:lstStyle/>
          <a:p>
            <a:r>
              <a:rPr lang="de-DE" dirty="0"/>
              <a:t>4. Einblick in Praxis des Projekts</a:t>
            </a:r>
          </a:p>
        </p:txBody>
      </p:sp>
      <p:sp>
        <p:nvSpPr>
          <p:cNvPr id="4" name="Datumsplatzhalter 3">
            <a:extLst>
              <a:ext uri="{FF2B5EF4-FFF2-40B4-BE49-F238E27FC236}">
                <a16:creationId xmlns:a16="http://schemas.microsoft.com/office/drawing/2014/main" id="{5E17534A-082E-2F9D-0C3A-71F624E6A79B}"/>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7457AD82-2990-8CC5-05B9-F55A8DC3AD6C}"/>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29551582-B4B2-7350-0503-CC89CB3A969D}"/>
              </a:ext>
            </a:extLst>
          </p:cNvPr>
          <p:cNvSpPr>
            <a:spLocks noGrp="1"/>
          </p:cNvSpPr>
          <p:nvPr>
            <p:ph type="sldNum" sz="quarter" idx="12"/>
          </p:nvPr>
        </p:nvSpPr>
        <p:spPr/>
        <p:txBody>
          <a:bodyPr/>
          <a:lstStyle/>
          <a:p>
            <a:fld id="{4854181D-6920-4594-9A5D-6CE56DC9F8B2}" type="slidenum">
              <a:rPr lang="en-US" smtClean="0"/>
              <a:t>17</a:t>
            </a:fld>
            <a:endParaRPr lang="en-US"/>
          </a:p>
        </p:txBody>
      </p:sp>
      <p:sp>
        <p:nvSpPr>
          <p:cNvPr id="12" name="Geschweifte Klammer rechts 11">
            <a:extLst>
              <a:ext uri="{FF2B5EF4-FFF2-40B4-BE49-F238E27FC236}">
                <a16:creationId xmlns:a16="http://schemas.microsoft.com/office/drawing/2014/main" id="{3E0BD14D-FEB3-FBA6-FB56-83D1DC639A8B}"/>
              </a:ext>
            </a:extLst>
          </p:cNvPr>
          <p:cNvSpPr/>
          <p:nvPr/>
        </p:nvSpPr>
        <p:spPr>
          <a:xfrm>
            <a:off x="5734991" y="1814311"/>
            <a:ext cx="271463" cy="242888"/>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
        <p:nvSpPr>
          <p:cNvPr id="13" name="Textfeld 12">
            <a:extLst>
              <a:ext uri="{FF2B5EF4-FFF2-40B4-BE49-F238E27FC236}">
                <a16:creationId xmlns:a16="http://schemas.microsoft.com/office/drawing/2014/main" id="{B086BA29-9F57-FC15-6DB3-08722EFBB7EF}"/>
              </a:ext>
            </a:extLst>
          </p:cNvPr>
          <p:cNvSpPr txBox="1"/>
          <p:nvPr/>
        </p:nvSpPr>
        <p:spPr>
          <a:xfrm>
            <a:off x="6020740" y="1750219"/>
            <a:ext cx="3987653" cy="369332"/>
          </a:xfrm>
          <a:prstGeom prst="rect">
            <a:avLst/>
          </a:prstGeom>
          <a:noFill/>
        </p:spPr>
        <p:txBody>
          <a:bodyPr wrap="square" rtlCol="0">
            <a:spAutoFit/>
          </a:bodyPr>
          <a:lstStyle/>
          <a:p>
            <a:r>
              <a:rPr lang="de-DE" dirty="0">
                <a:solidFill>
                  <a:srgbClr val="FFC000"/>
                </a:solidFill>
              </a:rPr>
              <a:t>Koordinate </a:t>
            </a:r>
            <a:r>
              <a:rPr lang="de-DE" dirty="0" err="1">
                <a:solidFill>
                  <a:srgbClr val="FFC000"/>
                </a:solidFill>
              </a:rPr>
              <a:t>Keypoint</a:t>
            </a:r>
            <a:r>
              <a:rPr lang="de-DE" dirty="0">
                <a:solidFill>
                  <a:srgbClr val="FFC000"/>
                </a:solidFill>
              </a:rPr>
              <a:t> + </a:t>
            </a:r>
            <a:r>
              <a:rPr lang="de-DE" dirty="0" err="1">
                <a:solidFill>
                  <a:srgbClr val="FFC000"/>
                </a:solidFill>
              </a:rPr>
              <a:t>Wahrschl</a:t>
            </a:r>
            <a:r>
              <a:rPr lang="de-DE" dirty="0">
                <a:solidFill>
                  <a:srgbClr val="FFC000"/>
                </a:solidFill>
              </a:rPr>
              <a:t>.</a:t>
            </a:r>
          </a:p>
        </p:txBody>
      </p:sp>
      <p:pic>
        <p:nvPicPr>
          <p:cNvPr id="15" name="Grafik 14">
            <a:extLst>
              <a:ext uri="{FF2B5EF4-FFF2-40B4-BE49-F238E27FC236}">
                <a16:creationId xmlns:a16="http://schemas.microsoft.com/office/drawing/2014/main" id="{FA6D97F6-34EE-BBC9-F7F0-879B5F433890}"/>
              </a:ext>
            </a:extLst>
          </p:cNvPr>
          <p:cNvPicPr>
            <a:picLocks noChangeAspect="1"/>
          </p:cNvPicPr>
          <p:nvPr/>
        </p:nvPicPr>
        <p:blipFill>
          <a:blip r:embed="rId3"/>
          <a:stretch>
            <a:fillRect/>
          </a:stretch>
        </p:blipFill>
        <p:spPr>
          <a:xfrm>
            <a:off x="715317" y="1750219"/>
            <a:ext cx="4961790" cy="3833823"/>
          </a:xfrm>
          <a:prstGeom prst="rect">
            <a:avLst/>
          </a:prstGeom>
        </p:spPr>
      </p:pic>
    </p:spTree>
    <p:extLst>
      <p:ext uri="{BB962C8B-B14F-4D97-AF65-F5344CB8AC3E}">
        <p14:creationId xmlns:p14="http://schemas.microsoft.com/office/powerpoint/2010/main" val="1034117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C7024-7473-FEB9-9B6A-D01CFA5FE184}"/>
              </a:ext>
            </a:extLst>
          </p:cNvPr>
          <p:cNvSpPr>
            <a:spLocks noGrp="1"/>
          </p:cNvSpPr>
          <p:nvPr>
            <p:ph type="title"/>
          </p:nvPr>
        </p:nvSpPr>
        <p:spPr/>
        <p:txBody>
          <a:bodyPr/>
          <a:lstStyle/>
          <a:p>
            <a:r>
              <a:rPr lang="de-DE" dirty="0"/>
              <a:t>4. Einblick in Praxis des Projekts</a:t>
            </a:r>
          </a:p>
        </p:txBody>
      </p:sp>
      <p:sp>
        <p:nvSpPr>
          <p:cNvPr id="3" name="Inhaltsplatzhalter 2">
            <a:extLst>
              <a:ext uri="{FF2B5EF4-FFF2-40B4-BE49-F238E27FC236}">
                <a16:creationId xmlns:a16="http://schemas.microsoft.com/office/drawing/2014/main" id="{83C29EA8-858B-BA31-B7AB-B625731EF9E7}"/>
              </a:ext>
            </a:extLst>
          </p:cNvPr>
          <p:cNvSpPr>
            <a:spLocks noGrp="1"/>
          </p:cNvSpPr>
          <p:nvPr>
            <p:ph idx="1"/>
          </p:nvPr>
        </p:nvSpPr>
        <p:spPr>
          <a:ln w="57150">
            <a:solidFill>
              <a:srgbClr val="FFC000"/>
            </a:solidFill>
            <a:prstDash val="lgDash"/>
          </a:ln>
        </p:spPr>
        <p:txBody>
          <a:bodyPr anchor="ctr">
            <a:normAutofit/>
          </a:bodyPr>
          <a:lstStyle/>
          <a:p>
            <a:pPr marL="0" indent="0" algn="ctr">
              <a:buNone/>
            </a:pPr>
            <a:r>
              <a:rPr lang="de-DE" sz="5400" dirty="0" err="1">
                <a:solidFill>
                  <a:srgbClr val="FFC000"/>
                </a:solidFill>
              </a:rPr>
              <a:t>Livedemo</a:t>
            </a:r>
            <a:endParaRPr lang="de-DE" sz="5400" dirty="0">
              <a:solidFill>
                <a:srgbClr val="FFC000"/>
              </a:solidFill>
            </a:endParaRPr>
          </a:p>
        </p:txBody>
      </p:sp>
      <p:sp>
        <p:nvSpPr>
          <p:cNvPr id="4" name="Datumsplatzhalter 3">
            <a:extLst>
              <a:ext uri="{FF2B5EF4-FFF2-40B4-BE49-F238E27FC236}">
                <a16:creationId xmlns:a16="http://schemas.microsoft.com/office/drawing/2014/main" id="{039A98AB-458A-C532-E03B-35F56999ECEC}"/>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C006F549-4D6F-F8E5-A2AC-337CA3F28224}"/>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86E33495-DA70-190E-3504-0952F2AD1AB7}"/>
              </a:ext>
            </a:extLst>
          </p:cNvPr>
          <p:cNvSpPr>
            <a:spLocks noGrp="1"/>
          </p:cNvSpPr>
          <p:nvPr>
            <p:ph type="sldNum" sz="quarter" idx="12"/>
          </p:nvPr>
        </p:nvSpPr>
        <p:spPr/>
        <p:txBody>
          <a:bodyPr/>
          <a:lstStyle/>
          <a:p>
            <a:fld id="{4854181D-6920-4594-9A5D-6CE56DC9F8B2}" type="slidenum">
              <a:rPr lang="en-US" smtClean="0"/>
              <a:t>18</a:t>
            </a:fld>
            <a:endParaRPr lang="en-US"/>
          </a:p>
        </p:txBody>
      </p:sp>
    </p:spTree>
    <p:extLst>
      <p:ext uri="{BB962C8B-B14F-4D97-AF65-F5344CB8AC3E}">
        <p14:creationId xmlns:p14="http://schemas.microsoft.com/office/powerpoint/2010/main" val="318078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FB81E-4BAD-EA3B-F817-580CDC6AC141}"/>
              </a:ext>
            </a:extLst>
          </p:cNvPr>
          <p:cNvSpPr>
            <a:spLocks noGrp="1"/>
          </p:cNvSpPr>
          <p:nvPr>
            <p:ph type="title"/>
          </p:nvPr>
        </p:nvSpPr>
        <p:spPr/>
        <p:txBody>
          <a:bodyPr/>
          <a:lstStyle/>
          <a:p>
            <a:r>
              <a:rPr lang="de-DE" dirty="0"/>
              <a:t>5. Ausblick</a:t>
            </a:r>
          </a:p>
        </p:txBody>
      </p:sp>
      <p:sp>
        <p:nvSpPr>
          <p:cNvPr id="4" name="Datumsplatzhalter 3">
            <a:extLst>
              <a:ext uri="{FF2B5EF4-FFF2-40B4-BE49-F238E27FC236}">
                <a16:creationId xmlns:a16="http://schemas.microsoft.com/office/drawing/2014/main" id="{056AF436-7D5C-98F6-946A-A5A83B0958D6}"/>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56C79F64-8CFF-BC7E-C61E-51AA9DC012BE}"/>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CF1268C9-3F08-1931-4794-E3734B5B575A}"/>
              </a:ext>
            </a:extLst>
          </p:cNvPr>
          <p:cNvSpPr>
            <a:spLocks noGrp="1"/>
          </p:cNvSpPr>
          <p:nvPr>
            <p:ph type="sldNum" sz="quarter" idx="12"/>
          </p:nvPr>
        </p:nvSpPr>
        <p:spPr/>
        <p:txBody>
          <a:bodyPr/>
          <a:lstStyle/>
          <a:p>
            <a:fld id="{4854181D-6920-4594-9A5D-6CE56DC9F8B2}" type="slidenum">
              <a:rPr lang="en-US" smtClean="0"/>
              <a:t>19</a:t>
            </a:fld>
            <a:endParaRPr lang="en-US"/>
          </a:p>
        </p:txBody>
      </p:sp>
      <p:pic>
        <p:nvPicPr>
          <p:cNvPr id="7" name="Grafik 6">
            <a:extLst>
              <a:ext uri="{FF2B5EF4-FFF2-40B4-BE49-F238E27FC236}">
                <a16:creationId xmlns:a16="http://schemas.microsoft.com/office/drawing/2014/main" id="{99A11B28-7B0E-9B60-4F32-2B317D579F64}"/>
              </a:ext>
            </a:extLst>
          </p:cNvPr>
          <p:cNvPicPr>
            <a:picLocks noChangeAspect="1"/>
          </p:cNvPicPr>
          <p:nvPr/>
        </p:nvPicPr>
        <p:blipFill>
          <a:blip r:embed="rId3"/>
          <a:stretch>
            <a:fillRect/>
          </a:stretch>
        </p:blipFill>
        <p:spPr>
          <a:xfrm>
            <a:off x="1924809" y="2366962"/>
            <a:ext cx="8342382" cy="2124075"/>
          </a:xfrm>
          <a:prstGeom prst="rect">
            <a:avLst/>
          </a:prstGeom>
        </p:spPr>
      </p:pic>
      <p:sp>
        <p:nvSpPr>
          <p:cNvPr id="8" name="Rechteck 7">
            <a:extLst>
              <a:ext uri="{FF2B5EF4-FFF2-40B4-BE49-F238E27FC236}">
                <a16:creationId xmlns:a16="http://schemas.microsoft.com/office/drawing/2014/main" id="{01AD8433-7D6F-45AA-7D3D-B192FC707913}"/>
              </a:ext>
            </a:extLst>
          </p:cNvPr>
          <p:cNvSpPr/>
          <p:nvPr/>
        </p:nvSpPr>
        <p:spPr>
          <a:xfrm>
            <a:off x="3843338" y="3221831"/>
            <a:ext cx="1364456" cy="900113"/>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01D54C0A-B35A-50F9-9E81-8643221D61DA}"/>
              </a:ext>
            </a:extLst>
          </p:cNvPr>
          <p:cNvSpPr/>
          <p:nvPr/>
        </p:nvSpPr>
        <p:spPr>
          <a:xfrm>
            <a:off x="5413772" y="3221831"/>
            <a:ext cx="1364456" cy="900113"/>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8019F7C3-7728-A68B-A1D9-E233EFAAA45F}"/>
              </a:ext>
            </a:extLst>
          </p:cNvPr>
          <p:cNvSpPr/>
          <p:nvPr/>
        </p:nvSpPr>
        <p:spPr>
          <a:xfrm>
            <a:off x="6905625" y="3221831"/>
            <a:ext cx="1364456" cy="900113"/>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55D2C692-1447-34FC-8584-78F905DA82B6}"/>
              </a:ext>
            </a:extLst>
          </p:cNvPr>
          <p:cNvSpPr txBox="1"/>
          <p:nvPr/>
        </p:nvSpPr>
        <p:spPr>
          <a:xfrm>
            <a:off x="1997906" y="4650818"/>
            <a:ext cx="3712368" cy="246221"/>
          </a:xfrm>
          <a:prstGeom prst="rect">
            <a:avLst/>
          </a:prstGeom>
          <a:noFill/>
        </p:spPr>
        <p:txBody>
          <a:bodyPr wrap="square" rtlCol="0">
            <a:spAutoFit/>
          </a:bodyPr>
          <a:lstStyle/>
          <a:p>
            <a:r>
              <a:rPr lang="de-DE" sz="1000" dirty="0">
                <a:solidFill>
                  <a:srgbClr val="1E1E1E"/>
                </a:solidFill>
              </a:rPr>
              <a:t>Bildquelle: Golda et al. 2022</a:t>
            </a:r>
          </a:p>
        </p:txBody>
      </p:sp>
    </p:spTree>
    <p:extLst>
      <p:ext uri="{BB962C8B-B14F-4D97-AF65-F5344CB8AC3E}">
        <p14:creationId xmlns:p14="http://schemas.microsoft.com/office/powerpoint/2010/main" val="236971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F764E-D585-41C7-BE06-714124F8A528}"/>
              </a:ext>
            </a:extLst>
          </p:cNvPr>
          <p:cNvSpPr>
            <a:spLocks noGrp="1"/>
          </p:cNvSpPr>
          <p:nvPr>
            <p:ph type="title"/>
          </p:nvPr>
        </p:nvSpPr>
        <p:spPr/>
        <p:txBody>
          <a:bodyPr/>
          <a:lstStyle/>
          <a:p>
            <a:r>
              <a:rPr lang="de-DE"/>
              <a:t>Gliederung</a:t>
            </a:r>
          </a:p>
        </p:txBody>
      </p:sp>
      <p:sp>
        <p:nvSpPr>
          <p:cNvPr id="3" name="Inhaltsplatzhalter 2">
            <a:extLst>
              <a:ext uri="{FF2B5EF4-FFF2-40B4-BE49-F238E27FC236}">
                <a16:creationId xmlns:a16="http://schemas.microsoft.com/office/drawing/2014/main" id="{96AF69C6-716A-4F7D-B321-CCD980987518}"/>
              </a:ext>
            </a:extLst>
          </p:cNvPr>
          <p:cNvSpPr>
            <a:spLocks noGrp="1"/>
          </p:cNvSpPr>
          <p:nvPr>
            <p:ph idx="1"/>
          </p:nvPr>
        </p:nvSpPr>
        <p:spPr/>
        <p:txBody>
          <a:bodyPr>
            <a:normAutofit/>
          </a:bodyPr>
          <a:lstStyle/>
          <a:p>
            <a:pPr marL="457200" indent="-457200">
              <a:buAutoNum type="arabicPeriod"/>
            </a:pPr>
            <a:r>
              <a:rPr lang="de-DE" dirty="0"/>
              <a:t>Motivation und Ziele</a:t>
            </a:r>
          </a:p>
          <a:p>
            <a:pPr marL="457200" indent="-457200">
              <a:buAutoNum type="arabicPeriod"/>
            </a:pPr>
            <a:r>
              <a:rPr lang="de-DE" dirty="0"/>
              <a:t>Arten von Videoüberwachung</a:t>
            </a:r>
          </a:p>
          <a:p>
            <a:pPr marL="457200" indent="-457200">
              <a:buAutoNum type="arabicPeriod"/>
            </a:pPr>
            <a:r>
              <a:rPr lang="de-DE" dirty="0"/>
              <a:t>Handlungserkennung im Rahmen von Videoüberwachung</a:t>
            </a:r>
          </a:p>
          <a:p>
            <a:pPr marL="457200" indent="-457200">
              <a:buAutoNum type="arabicPeriod"/>
            </a:pPr>
            <a:r>
              <a:rPr lang="de-DE" dirty="0"/>
              <a:t>Einblick in Praxis des Projekts</a:t>
            </a:r>
          </a:p>
          <a:p>
            <a:pPr marL="457200" indent="-457200">
              <a:buAutoNum type="arabicPeriod"/>
            </a:pPr>
            <a:r>
              <a:rPr lang="de-DE" dirty="0"/>
              <a:t>Ausblick</a:t>
            </a:r>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p:txBody>
      </p:sp>
      <p:sp>
        <p:nvSpPr>
          <p:cNvPr id="4" name="Datumsplatzhalter 3">
            <a:extLst>
              <a:ext uri="{FF2B5EF4-FFF2-40B4-BE49-F238E27FC236}">
                <a16:creationId xmlns:a16="http://schemas.microsoft.com/office/drawing/2014/main" id="{7D95005F-572E-4EE0-9824-29889BA9DD86}"/>
              </a:ext>
            </a:extLst>
          </p:cNvPr>
          <p:cNvSpPr>
            <a:spLocks noGrp="1"/>
          </p:cNvSpPr>
          <p:nvPr>
            <p:ph type="dt" sz="half" idx="10"/>
          </p:nvPr>
        </p:nvSpPr>
        <p:spPr/>
        <p:txBody>
          <a:bodyPr/>
          <a:lstStyle/>
          <a:p>
            <a:r>
              <a:rPr lang="de-DE"/>
              <a:t>15.12.2022</a:t>
            </a:r>
            <a:endParaRPr lang="en-US"/>
          </a:p>
        </p:txBody>
      </p:sp>
      <p:sp>
        <p:nvSpPr>
          <p:cNvPr id="5" name="Fußzeilenplatzhalter 4">
            <a:extLst>
              <a:ext uri="{FF2B5EF4-FFF2-40B4-BE49-F238E27FC236}">
                <a16:creationId xmlns:a16="http://schemas.microsoft.com/office/drawing/2014/main" id="{869A4242-8465-40DE-B8E6-4996EE8C88ED}"/>
              </a:ext>
            </a:extLst>
          </p:cNvPr>
          <p:cNvSpPr>
            <a:spLocks noGrp="1"/>
          </p:cNvSpPr>
          <p:nvPr>
            <p:ph type="ftr" sz="quarter" idx="11"/>
          </p:nvPr>
        </p:nvSpPr>
        <p:spPr/>
        <p:txBody>
          <a:bodyPr/>
          <a:lstStyle/>
          <a:p>
            <a:r>
              <a:rPr lang="de-DE"/>
              <a:t>Human Action Recognition als Schlüssel zur Sicherheit an öffentlichen Plätzen?</a:t>
            </a:r>
            <a:endParaRPr lang="en-US"/>
          </a:p>
        </p:txBody>
      </p:sp>
      <p:sp>
        <p:nvSpPr>
          <p:cNvPr id="6" name="Foliennummernplatzhalter 5">
            <a:extLst>
              <a:ext uri="{FF2B5EF4-FFF2-40B4-BE49-F238E27FC236}">
                <a16:creationId xmlns:a16="http://schemas.microsoft.com/office/drawing/2014/main" id="{3C7EDEBE-F51E-4E57-BF9A-DCB58692004A}"/>
              </a:ext>
            </a:extLst>
          </p:cNvPr>
          <p:cNvSpPr>
            <a:spLocks noGrp="1"/>
          </p:cNvSpPr>
          <p:nvPr>
            <p:ph type="sldNum" sz="quarter" idx="12"/>
          </p:nvPr>
        </p:nvSpPr>
        <p:spPr/>
        <p:txBody>
          <a:bodyPr/>
          <a:lstStyle/>
          <a:p>
            <a:fld id="{4854181D-6920-4594-9A5D-6CE56DC9F8B2}" type="slidenum">
              <a:rPr lang="en-US" smtClean="0"/>
              <a:t>2</a:t>
            </a:fld>
            <a:endParaRPr lang="en-US"/>
          </a:p>
        </p:txBody>
      </p:sp>
    </p:spTree>
    <p:extLst>
      <p:ext uri="{BB962C8B-B14F-4D97-AF65-F5344CB8AC3E}">
        <p14:creationId xmlns:p14="http://schemas.microsoft.com/office/powerpoint/2010/main" val="428717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1F34B-B050-8874-39EB-876490E161CF}"/>
              </a:ext>
            </a:extLst>
          </p:cNvPr>
          <p:cNvSpPr>
            <a:spLocks noGrp="1"/>
          </p:cNvSpPr>
          <p:nvPr>
            <p:ph type="title"/>
          </p:nvPr>
        </p:nvSpPr>
        <p:spPr/>
        <p:txBody>
          <a:bodyPr/>
          <a:lstStyle/>
          <a:p>
            <a:r>
              <a:rPr lang="de-DE" dirty="0"/>
              <a:t>Literatur</a:t>
            </a:r>
          </a:p>
        </p:txBody>
      </p:sp>
      <p:sp>
        <p:nvSpPr>
          <p:cNvPr id="3" name="Inhaltsplatzhalter 2">
            <a:extLst>
              <a:ext uri="{FF2B5EF4-FFF2-40B4-BE49-F238E27FC236}">
                <a16:creationId xmlns:a16="http://schemas.microsoft.com/office/drawing/2014/main" id="{2B84CF6D-676A-C3E3-E7DA-1B5484C0E707}"/>
              </a:ext>
            </a:extLst>
          </p:cNvPr>
          <p:cNvSpPr>
            <a:spLocks noGrp="1"/>
          </p:cNvSpPr>
          <p:nvPr>
            <p:ph idx="1"/>
          </p:nvPr>
        </p:nvSpPr>
        <p:spPr>
          <a:xfrm>
            <a:off x="838200" y="1632744"/>
            <a:ext cx="10515600" cy="3859742"/>
          </a:xfrm>
        </p:spPr>
        <p:txBody>
          <a:bodyPr>
            <a:normAutofit fontScale="92500" lnSpcReduction="20000"/>
          </a:bodyPr>
          <a:lstStyle/>
          <a:p>
            <a:pPr marL="0" indent="0">
              <a:buNone/>
            </a:pPr>
            <a:r>
              <a:rPr lang="de-DE" dirty="0"/>
              <a:t>Thomas Golda, Deborah </a:t>
            </a:r>
            <a:r>
              <a:rPr lang="de-DE" dirty="0" err="1"/>
              <a:t>Guaia</a:t>
            </a:r>
            <a:r>
              <a:rPr lang="de-DE" dirty="0"/>
              <a:t>, and Verena Wagner-Hartl. 2022. </a:t>
            </a:r>
            <a:r>
              <a:rPr lang="de-DE" dirty="0" err="1"/>
              <a:t>Perception</a:t>
            </a:r>
            <a:r>
              <a:rPr lang="de-DE" dirty="0"/>
              <a:t> </a:t>
            </a:r>
            <a:r>
              <a:rPr lang="de-DE" dirty="0" err="1"/>
              <a:t>of</a:t>
            </a:r>
            <a:r>
              <a:rPr lang="de-DE" dirty="0"/>
              <a:t> </a:t>
            </a:r>
            <a:r>
              <a:rPr lang="de-DE" dirty="0" err="1"/>
              <a:t>Risks</a:t>
            </a:r>
            <a:r>
              <a:rPr lang="de-DE" dirty="0"/>
              <a:t> and </a:t>
            </a:r>
            <a:r>
              <a:rPr lang="de-DE" dirty="0" err="1"/>
              <a:t>Usefulness</a:t>
            </a:r>
            <a:r>
              <a:rPr lang="de-DE" dirty="0"/>
              <a:t> </a:t>
            </a:r>
            <a:r>
              <a:rPr lang="de-DE" dirty="0" err="1"/>
              <a:t>of</a:t>
            </a:r>
            <a:r>
              <a:rPr lang="de-DE" dirty="0"/>
              <a:t> Smart Video Surveillance Systems. Applied Sciences 12, 20. DOI: </a:t>
            </a:r>
            <a:r>
              <a:rPr lang="de-DE" dirty="0">
                <a:hlinkClick r:id="rId2"/>
              </a:rPr>
              <a:t>https://doi.org/10.3390/app122010435</a:t>
            </a:r>
            <a:r>
              <a:rPr lang="de-DE" dirty="0"/>
              <a:t>.</a:t>
            </a:r>
          </a:p>
          <a:p>
            <a:pPr marL="0" indent="0">
              <a:buNone/>
            </a:pPr>
            <a:r>
              <a:rPr lang="en-US" dirty="0"/>
              <a:t>Umar Iqbal, Anton Milan, and Juergen Gall. 2016. </a:t>
            </a:r>
            <a:r>
              <a:rPr lang="en-US" dirty="0" err="1"/>
              <a:t>PoseTrack</a:t>
            </a:r>
            <a:r>
              <a:rPr lang="en-US" dirty="0"/>
              <a:t>: Joint Multi-Person Pose Estimation and Tracking. DOI: </a:t>
            </a:r>
            <a:r>
              <a:rPr lang="en-US" dirty="0">
                <a:hlinkClick r:id="rId3"/>
              </a:rPr>
              <a:t>https://doi.org/10.48550/arXiv.1611.07727</a:t>
            </a:r>
            <a:r>
              <a:rPr lang="en-US" dirty="0"/>
              <a:t>. </a:t>
            </a:r>
          </a:p>
          <a:p>
            <a:pPr marL="0" indent="0">
              <a:buNone/>
            </a:pPr>
            <a:r>
              <a:rPr lang="en-US" dirty="0" err="1"/>
              <a:t>Yaadhav</a:t>
            </a:r>
            <a:r>
              <a:rPr lang="en-US" dirty="0"/>
              <a:t> </a:t>
            </a:r>
            <a:r>
              <a:rPr lang="en-US" dirty="0" err="1"/>
              <a:t>Raaj</a:t>
            </a:r>
            <a:r>
              <a:rPr lang="en-US" dirty="0"/>
              <a:t>, Haroon Idrees, </a:t>
            </a:r>
            <a:r>
              <a:rPr lang="en-US" dirty="0" err="1"/>
              <a:t>Gines</a:t>
            </a:r>
            <a:r>
              <a:rPr lang="en-US" dirty="0"/>
              <a:t> Hidalgo, and </a:t>
            </a:r>
            <a:r>
              <a:rPr lang="en-US" dirty="0" err="1"/>
              <a:t>Yaser</a:t>
            </a:r>
            <a:r>
              <a:rPr lang="en-US" dirty="0"/>
              <a:t> Sheikh. 2018. Efficient Online Multi-Person 2D Pose Tracking with Recurrent </a:t>
            </a:r>
            <a:r>
              <a:rPr lang="en-US" dirty="0" err="1"/>
              <a:t>Spatio</a:t>
            </a:r>
            <a:r>
              <a:rPr lang="en-US" dirty="0"/>
              <a:t>-Temporal Affinity Fields. DOI: </a:t>
            </a:r>
            <a:r>
              <a:rPr lang="en-US" dirty="0">
                <a:hlinkClick r:id="rId4"/>
              </a:rPr>
              <a:t>https://doi.org/10.48550/arXiv.1811.11975</a:t>
            </a:r>
            <a:r>
              <a:rPr lang="en-US" dirty="0"/>
              <a:t>. </a:t>
            </a:r>
          </a:p>
          <a:p>
            <a:pPr marL="0" indent="0">
              <a:buNone/>
            </a:pPr>
            <a:r>
              <a:rPr lang="en-US" dirty="0"/>
              <a:t>Walter </a:t>
            </a:r>
            <a:r>
              <a:rPr lang="en-US" dirty="0" err="1"/>
              <a:t>Dornberger</a:t>
            </a:r>
            <a:r>
              <a:rPr lang="en-US" dirty="0"/>
              <a:t>. 1979. V-2. The Bantam war book series. Bantam Books, New York. </a:t>
            </a:r>
          </a:p>
          <a:p>
            <a:pPr marL="0" indent="0">
              <a:buNone/>
            </a:pPr>
            <a:r>
              <a:rPr lang="de-DE" dirty="0"/>
              <a:t>Martin </a:t>
            </a:r>
            <a:r>
              <a:rPr lang="de-DE" dirty="0" err="1"/>
              <a:t>Zilkens</a:t>
            </a:r>
            <a:r>
              <a:rPr lang="de-DE" dirty="0"/>
              <a:t>. 2007. Videoüberwachung. </a:t>
            </a:r>
            <a:r>
              <a:rPr lang="de-DE" dirty="0" err="1"/>
              <a:t>DuD</a:t>
            </a:r>
            <a:r>
              <a:rPr lang="de-DE" dirty="0"/>
              <a:t> 31, 4, 279–283. DOI: </a:t>
            </a:r>
            <a:r>
              <a:rPr lang="de-DE" dirty="0">
                <a:hlinkClick r:id="rId5"/>
              </a:rPr>
              <a:t>https://doi.org/10.1007/s11623-007-0110-4</a:t>
            </a:r>
            <a:r>
              <a:rPr lang="de-DE" dirty="0"/>
              <a:t>. </a:t>
            </a:r>
          </a:p>
          <a:p>
            <a:pPr marL="0" indent="0">
              <a:buNone/>
            </a:pPr>
            <a:endParaRPr lang="en-US" dirty="0"/>
          </a:p>
          <a:p>
            <a:pPr marL="0" indent="0">
              <a:buNone/>
            </a:pPr>
            <a:endParaRPr lang="en-US" dirty="0"/>
          </a:p>
          <a:p>
            <a:pPr marL="0" indent="0">
              <a:buNone/>
            </a:pPr>
            <a:endParaRPr lang="en-US" dirty="0"/>
          </a:p>
          <a:p>
            <a:pPr marL="0" indent="0">
              <a:buNone/>
            </a:pPr>
            <a:endParaRPr lang="de-DE" dirty="0"/>
          </a:p>
        </p:txBody>
      </p:sp>
      <p:sp>
        <p:nvSpPr>
          <p:cNvPr id="4" name="Datumsplatzhalter 3">
            <a:extLst>
              <a:ext uri="{FF2B5EF4-FFF2-40B4-BE49-F238E27FC236}">
                <a16:creationId xmlns:a16="http://schemas.microsoft.com/office/drawing/2014/main" id="{9EA5E05E-47E1-DCE8-4200-1BE31D2AC6DF}"/>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1A7A6541-7E81-1B6C-FCBE-317B76B76C93}"/>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BBE446AE-883C-B87A-490F-78AB099FC3D8}"/>
              </a:ext>
            </a:extLst>
          </p:cNvPr>
          <p:cNvSpPr>
            <a:spLocks noGrp="1"/>
          </p:cNvSpPr>
          <p:nvPr>
            <p:ph type="sldNum" sz="quarter" idx="12"/>
          </p:nvPr>
        </p:nvSpPr>
        <p:spPr/>
        <p:txBody>
          <a:bodyPr/>
          <a:lstStyle/>
          <a:p>
            <a:fld id="{4854181D-6920-4594-9A5D-6CE56DC9F8B2}" type="slidenum">
              <a:rPr lang="en-US" smtClean="0"/>
              <a:t>20</a:t>
            </a:fld>
            <a:endParaRPr lang="en-US"/>
          </a:p>
        </p:txBody>
      </p:sp>
    </p:spTree>
    <p:extLst>
      <p:ext uri="{BB962C8B-B14F-4D97-AF65-F5344CB8AC3E}">
        <p14:creationId xmlns:p14="http://schemas.microsoft.com/office/powerpoint/2010/main" val="385509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a:extLst>
              <a:ext uri="{FF2B5EF4-FFF2-40B4-BE49-F238E27FC236}">
                <a16:creationId xmlns:a16="http://schemas.microsoft.com/office/drawing/2014/main" id="{D5269A20-CF0D-19BD-3CCD-1136F5DD9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053" y="1425722"/>
            <a:ext cx="4777381" cy="383384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7" name="Arc 1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FC50F0-9255-4B81-A6D5-AE78A6F88821}"/>
              </a:ext>
            </a:extLst>
          </p:cNvPr>
          <p:cNvSpPr>
            <a:spLocks noGrp="1"/>
          </p:cNvSpPr>
          <p:nvPr>
            <p:ph type="title"/>
          </p:nvPr>
        </p:nvSpPr>
        <p:spPr>
          <a:xfrm>
            <a:off x="838201" y="479493"/>
            <a:ext cx="5257800" cy="1325563"/>
          </a:xfrm>
        </p:spPr>
        <p:txBody>
          <a:bodyPr>
            <a:normAutofit/>
          </a:bodyPr>
          <a:lstStyle/>
          <a:p>
            <a:r>
              <a:rPr lang="de-DE" dirty="0"/>
              <a:t>1. Motivation und Ziele</a:t>
            </a:r>
          </a:p>
        </p:txBody>
      </p:sp>
      <p:sp>
        <p:nvSpPr>
          <p:cNvPr id="8" name="Inhaltsplatzhalter 7">
            <a:extLst>
              <a:ext uri="{FF2B5EF4-FFF2-40B4-BE49-F238E27FC236}">
                <a16:creationId xmlns:a16="http://schemas.microsoft.com/office/drawing/2014/main" id="{F5421F55-FFA9-BA50-EE57-D6E56D9E69FC}"/>
              </a:ext>
            </a:extLst>
          </p:cNvPr>
          <p:cNvSpPr>
            <a:spLocks noGrp="1"/>
          </p:cNvSpPr>
          <p:nvPr>
            <p:ph idx="1"/>
          </p:nvPr>
        </p:nvSpPr>
        <p:spPr>
          <a:xfrm>
            <a:off x="838201" y="1984443"/>
            <a:ext cx="5876924" cy="4192520"/>
          </a:xfrm>
        </p:spPr>
        <p:txBody>
          <a:bodyPr>
            <a:normAutofit/>
          </a:bodyPr>
          <a:lstStyle/>
          <a:p>
            <a:r>
              <a:rPr lang="de-DE" sz="2000" dirty="0"/>
              <a:t>Viele Menschen in Deutschland wünsche sich </a:t>
            </a:r>
            <a:r>
              <a:rPr lang="de-DE" sz="2000" b="1" dirty="0"/>
              <a:t>mehr Sicherheit</a:t>
            </a:r>
          </a:p>
          <a:p>
            <a:r>
              <a:rPr lang="de-DE" sz="2000" dirty="0"/>
              <a:t>Anstieg Anzahl Überwachungskameras</a:t>
            </a:r>
          </a:p>
          <a:p>
            <a:r>
              <a:rPr lang="de-DE" sz="2000" dirty="0">
                <a:sym typeface="Wingdings" panose="05000000000000000000" pitchFamily="2" charset="2"/>
              </a:rPr>
              <a:t>Auswertung durch Menschen </a:t>
            </a:r>
            <a:r>
              <a:rPr lang="de-DE" sz="2000" b="1" dirty="0">
                <a:sym typeface="Wingdings" panose="05000000000000000000" pitchFamily="2" charset="2"/>
              </a:rPr>
              <a:t>kostenintensiv</a:t>
            </a:r>
            <a:r>
              <a:rPr lang="de-DE" sz="2000" dirty="0">
                <a:sym typeface="Wingdings" panose="05000000000000000000" pitchFamily="2" charset="2"/>
              </a:rPr>
              <a:t> und </a:t>
            </a:r>
            <a:r>
              <a:rPr lang="de-DE" sz="2000" b="1" dirty="0">
                <a:sym typeface="Wingdings" panose="05000000000000000000" pitchFamily="2" charset="2"/>
              </a:rPr>
              <a:t>ineffizient</a:t>
            </a:r>
          </a:p>
          <a:p>
            <a:r>
              <a:rPr lang="de-DE" sz="2000" dirty="0">
                <a:sym typeface="Wingdings" panose="05000000000000000000" pitchFamily="2" charset="2"/>
              </a:rPr>
              <a:t>Computer Vision Technologien kommen hier zum Einsatz</a:t>
            </a:r>
          </a:p>
          <a:p>
            <a:pPr marL="0" indent="0">
              <a:buNone/>
            </a:pPr>
            <a:endParaRPr lang="de-DE" sz="2000" dirty="0">
              <a:sym typeface="Wingdings" panose="05000000000000000000" pitchFamily="2" charset="2"/>
            </a:endParaRPr>
          </a:p>
          <a:p>
            <a:pPr marL="0" indent="0">
              <a:buNone/>
            </a:pPr>
            <a:r>
              <a:rPr lang="de-DE" sz="2000" dirty="0">
                <a:sym typeface="Wingdings" panose="05000000000000000000" pitchFamily="2" charset="2"/>
              </a:rPr>
              <a:t> </a:t>
            </a:r>
            <a:r>
              <a:rPr lang="de-DE" sz="2000" b="1" dirty="0">
                <a:sym typeface="Wingdings" panose="05000000000000000000" pitchFamily="2" charset="2"/>
              </a:rPr>
              <a:t>Ziel: </a:t>
            </a:r>
            <a:r>
              <a:rPr lang="de-DE" sz="2000" dirty="0">
                <a:sym typeface="Wingdings" panose="05000000000000000000" pitchFamily="2" charset="2"/>
              </a:rPr>
              <a:t>Inwiefern können Computer Vision Technologien dazu beitragen, die Sicherheit an öffentlichen Plätzen zu erhöhen.</a:t>
            </a:r>
          </a:p>
        </p:txBody>
      </p:sp>
      <p:sp>
        <p:nvSpPr>
          <p:cNvPr id="4" name="Datumsplatzhalter 3">
            <a:extLst>
              <a:ext uri="{FF2B5EF4-FFF2-40B4-BE49-F238E27FC236}">
                <a16:creationId xmlns:a16="http://schemas.microsoft.com/office/drawing/2014/main" id="{43425D0D-794A-429B-90FF-3536A3E6A947}"/>
              </a:ext>
            </a:extLst>
          </p:cNvPr>
          <p:cNvSpPr>
            <a:spLocks noGrp="1"/>
          </p:cNvSpPr>
          <p:nvPr>
            <p:ph type="dt" sz="half" idx="10"/>
          </p:nvPr>
        </p:nvSpPr>
        <p:spPr>
          <a:xfrm>
            <a:off x="838200" y="6356350"/>
            <a:ext cx="2743200" cy="365125"/>
          </a:xfrm>
        </p:spPr>
        <p:txBody>
          <a:bodyPr>
            <a:normAutofit/>
          </a:bodyPr>
          <a:lstStyle/>
          <a:p>
            <a:pPr>
              <a:spcAft>
                <a:spcPts val="600"/>
              </a:spcAft>
            </a:pPr>
            <a:r>
              <a:rPr lang="de-DE" sz="1200">
                <a:solidFill>
                  <a:prstClr val="black">
                    <a:tint val="75000"/>
                  </a:prstClr>
                </a:solidFill>
              </a:rPr>
              <a:t>15.12.2022</a:t>
            </a:r>
            <a:endParaRPr lang="en-US" sz="1200">
              <a:solidFill>
                <a:prstClr val="black">
                  <a:tint val="75000"/>
                </a:prstClr>
              </a:solidFill>
            </a:endParaRPr>
          </a:p>
        </p:txBody>
      </p:sp>
      <p:sp>
        <p:nvSpPr>
          <p:cNvPr id="5" name="Fußzeilenplatzhalter 4">
            <a:extLst>
              <a:ext uri="{FF2B5EF4-FFF2-40B4-BE49-F238E27FC236}">
                <a16:creationId xmlns:a16="http://schemas.microsoft.com/office/drawing/2014/main" id="{C8394CF3-9BF4-4C2B-A5F4-27BD2C9F75B1}"/>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de-DE" sz="1200">
                <a:solidFill>
                  <a:prstClr val="black">
                    <a:tint val="75000"/>
                  </a:prstClr>
                </a:solidFill>
              </a:rPr>
              <a:t>Human Action Recognition als Schlüssel zur Sicherheit an öffentlichen Plätzen?</a:t>
            </a:r>
            <a:endParaRPr lang="en-US" sz="1200">
              <a:solidFill>
                <a:prstClr val="black">
                  <a:tint val="75000"/>
                </a:prstClr>
              </a:solidFill>
            </a:endParaRPr>
          </a:p>
        </p:txBody>
      </p:sp>
      <p:sp>
        <p:nvSpPr>
          <p:cNvPr id="6" name="Foliennummernplatzhalter 5">
            <a:extLst>
              <a:ext uri="{FF2B5EF4-FFF2-40B4-BE49-F238E27FC236}">
                <a16:creationId xmlns:a16="http://schemas.microsoft.com/office/drawing/2014/main" id="{5D6ADDB5-60AA-4453-8385-D39118A1A2A3}"/>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prstClr val="black">
                    <a:tint val="75000"/>
                  </a:prstClr>
                </a:solidFill>
              </a:rPr>
              <a:pPr>
                <a:spcAft>
                  <a:spcPts val="600"/>
                </a:spcAft>
              </a:pPr>
              <a:t>3</a:t>
            </a:fld>
            <a:endParaRPr lang="en-US" sz="1200">
              <a:solidFill>
                <a:prstClr val="black">
                  <a:tint val="75000"/>
                </a:prstClr>
              </a:solidFill>
            </a:endParaRPr>
          </a:p>
        </p:txBody>
      </p:sp>
      <p:sp>
        <p:nvSpPr>
          <p:cNvPr id="9" name="Textfeld 8">
            <a:extLst>
              <a:ext uri="{FF2B5EF4-FFF2-40B4-BE49-F238E27FC236}">
                <a16:creationId xmlns:a16="http://schemas.microsoft.com/office/drawing/2014/main" id="{1257350D-3CB2-3D6D-3466-8332803F41AF}"/>
              </a:ext>
            </a:extLst>
          </p:cNvPr>
          <p:cNvSpPr txBox="1"/>
          <p:nvPr/>
        </p:nvSpPr>
        <p:spPr>
          <a:xfrm>
            <a:off x="8091488" y="5229110"/>
            <a:ext cx="4100512" cy="276999"/>
          </a:xfrm>
          <a:prstGeom prst="rect">
            <a:avLst/>
          </a:prstGeom>
          <a:noFill/>
        </p:spPr>
        <p:txBody>
          <a:bodyPr wrap="square" rtlCol="0">
            <a:spAutoFit/>
          </a:bodyPr>
          <a:lstStyle/>
          <a:p>
            <a:r>
              <a:rPr lang="de-DE" sz="1200" dirty="0">
                <a:solidFill>
                  <a:srgbClr val="1E1E1E"/>
                </a:solidFill>
              </a:rPr>
              <a:t>Bildquelle: https://de.cleanpng.com/png-4yz77y/</a:t>
            </a:r>
          </a:p>
        </p:txBody>
      </p:sp>
    </p:spTree>
    <p:extLst>
      <p:ext uri="{BB962C8B-B14F-4D97-AF65-F5344CB8AC3E}">
        <p14:creationId xmlns:p14="http://schemas.microsoft.com/office/powerpoint/2010/main" val="24987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0628E-E35C-BC84-8019-912A4D8B45B1}"/>
              </a:ext>
            </a:extLst>
          </p:cNvPr>
          <p:cNvSpPr>
            <a:spLocks noGrp="1"/>
          </p:cNvSpPr>
          <p:nvPr>
            <p:ph type="title"/>
          </p:nvPr>
        </p:nvSpPr>
        <p:spPr/>
        <p:txBody>
          <a:bodyPr/>
          <a:lstStyle/>
          <a:p>
            <a:r>
              <a:rPr lang="de-DE" dirty="0"/>
              <a:t>1. Motivation und Ziele</a:t>
            </a:r>
          </a:p>
        </p:txBody>
      </p:sp>
      <p:sp>
        <p:nvSpPr>
          <p:cNvPr id="4" name="Datumsplatzhalter 3">
            <a:extLst>
              <a:ext uri="{FF2B5EF4-FFF2-40B4-BE49-F238E27FC236}">
                <a16:creationId xmlns:a16="http://schemas.microsoft.com/office/drawing/2014/main" id="{84569D16-9D12-F21F-EE3F-871B95A14AC0}"/>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D348CD88-6072-B008-4370-110E5F3FCD3B}"/>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F4EE13C0-799C-4614-B0C3-E5BE181F7BE1}"/>
              </a:ext>
            </a:extLst>
          </p:cNvPr>
          <p:cNvSpPr>
            <a:spLocks noGrp="1"/>
          </p:cNvSpPr>
          <p:nvPr>
            <p:ph type="sldNum" sz="quarter" idx="12"/>
          </p:nvPr>
        </p:nvSpPr>
        <p:spPr/>
        <p:txBody>
          <a:bodyPr/>
          <a:lstStyle/>
          <a:p>
            <a:fld id="{4854181D-6920-4594-9A5D-6CE56DC9F8B2}" type="slidenum">
              <a:rPr lang="en-US" smtClean="0"/>
              <a:t>4</a:t>
            </a:fld>
            <a:endParaRPr lang="en-US"/>
          </a:p>
        </p:txBody>
      </p:sp>
      <p:graphicFrame>
        <p:nvGraphicFramePr>
          <p:cNvPr id="7" name="Tabelle 7">
            <a:extLst>
              <a:ext uri="{FF2B5EF4-FFF2-40B4-BE49-F238E27FC236}">
                <a16:creationId xmlns:a16="http://schemas.microsoft.com/office/drawing/2014/main" id="{E54A8E64-F42F-64C8-AFA2-335281229CA2}"/>
              </a:ext>
            </a:extLst>
          </p:cNvPr>
          <p:cNvGraphicFramePr>
            <a:graphicFrameLocks noGrp="1"/>
          </p:cNvGraphicFramePr>
          <p:nvPr>
            <p:extLst>
              <p:ext uri="{D42A27DB-BD31-4B8C-83A1-F6EECF244321}">
                <p14:modId xmlns:p14="http://schemas.microsoft.com/office/powerpoint/2010/main" val="416792891"/>
              </p:ext>
            </p:extLst>
          </p:nvPr>
        </p:nvGraphicFramePr>
        <p:xfrm>
          <a:off x="1579166" y="1709738"/>
          <a:ext cx="9033668" cy="3242310"/>
        </p:xfrm>
        <a:graphic>
          <a:graphicData uri="http://schemas.openxmlformats.org/drawingml/2006/table">
            <a:tbl>
              <a:tblPr firstRow="1" bandRow="1">
                <a:tableStyleId>{21E4AEA4-8DFA-4A89-87EB-49C32662AFE0}</a:tableStyleId>
              </a:tblPr>
              <a:tblGrid>
                <a:gridCol w="822205">
                  <a:extLst>
                    <a:ext uri="{9D8B030D-6E8A-4147-A177-3AD203B41FA5}">
                      <a16:colId xmlns:a16="http://schemas.microsoft.com/office/drawing/2014/main" val="2266649871"/>
                    </a:ext>
                  </a:extLst>
                </a:gridCol>
                <a:gridCol w="8211463">
                  <a:extLst>
                    <a:ext uri="{9D8B030D-6E8A-4147-A177-3AD203B41FA5}">
                      <a16:colId xmlns:a16="http://schemas.microsoft.com/office/drawing/2014/main" val="606108562"/>
                    </a:ext>
                  </a:extLst>
                </a:gridCol>
              </a:tblGrid>
              <a:tr h="423414">
                <a:tc>
                  <a:txBody>
                    <a:bodyPr/>
                    <a:lstStyle/>
                    <a:p>
                      <a:r>
                        <a:rPr lang="de-DE" dirty="0" err="1"/>
                        <a:t>RQ</a:t>
                      </a:r>
                      <a:endParaRPr lang="de-DE" dirty="0"/>
                    </a:p>
                  </a:txBody>
                  <a:tcPr/>
                </a:tc>
                <a:tc>
                  <a:txBody>
                    <a:bodyPr/>
                    <a:lstStyle/>
                    <a:p>
                      <a:r>
                        <a:rPr lang="de-DE" dirty="0"/>
                        <a:t>Fragestellung</a:t>
                      </a:r>
                    </a:p>
                  </a:txBody>
                  <a:tcPr/>
                </a:tc>
                <a:extLst>
                  <a:ext uri="{0D108BD9-81ED-4DB2-BD59-A6C34878D82A}">
                    <a16:rowId xmlns:a16="http://schemas.microsoft.com/office/drawing/2014/main" val="2708200098"/>
                  </a:ext>
                </a:extLst>
              </a:tr>
              <a:tr h="1357246">
                <a:tc>
                  <a:txBody>
                    <a:bodyPr/>
                    <a:lstStyle/>
                    <a:p>
                      <a:r>
                        <a:rPr lang="de-DE" dirty="0"/>
                        <a:t>RQ1</a:t>
                      </a:r>
                    </a:p>
                  </a:txBody>
                  <a:tcPr/>
                </a:tc>
                <a:tc>
                  <a:txBody>
                    <a:bodyPr/>
                    <a:lstStyle/>
                    <a:p>
                      <a:pPr marL="0" indent="0">
                        <a:buNone/>
                      </a:pPr>
                      <a:r>
                        <a:rPr lang="de-DE" dirty="0"/>
                        <a:t>Wie können Computer Vision Technologien implementiert</a:t>
                      </a:r>
                    </a:p>
                    <a:p>
                      <a:pPr marL="0" indent="0">
                        <a:buNone/>
                      </a:pPr>
                      <a:r>
                        <a:rPr lang="de-DE" dirty="0"/>
                        <a:t>werden, um die Überwachung von öffentlichen Plätzen zu</a:t>
                      </a:r>
                    </a:p>
                    <a:p>
                      <a:pPr marL="0" indent="0">
                        <a:buNone/>
                      </a:pPr>
                      <a:r>
                        <a:rPr lang="de-DE" dirty="0"/>
                        <a:t>unterstützen?</a:t>
                      </a:r>
                    </a:p>
                    <a:p>
                      <a:endParaRPr lang="de-DE" dirty="0"/>
                    </a:p>
                  </a:txBody>
                  <a:tcPr/>
                </a:tc>
                <a:extLst>
                  <a:ext uri="{0D108BD9-81ED-4DB2-BD59-A6C34878D82A}">
                    <a16:rowId xmlns:a16="http://schemas.microsoft.com/office/drawing/2014/main" val="1174722485"/>
                  </a:ext>
                </a:extLst>
              </a:tr>
              <a:tr h="730825">
                <a:tc>
                  <a:txBody>
                    <a:bodyPr/>
                    <a:lstStyle/>
                    <a:p>
                      <a:r>
                        <a:rPr lang="de-DE" dirty="0"/>
                        <a:t>RQ2</a:t>
                      </a:r>
                    </a:p>
                  </a:txBody>
                  <a:tcPr/>
                </a:tc>
                <a:tc>
                  <a:txBody>
                    <a:bodyPr/>
                    <a:lstStyle/>
                    <a:p>
                      <a:pPr marL="0" indent="0">
                        <a:buNone/>
                      </a:pPr>
                      <a:r>
                        <a:rPr lang="de-DE" dirty="0"/>
                        <a:t>Inwiefern können Computer Vision Technologien dazu</a:t>
                      </a:r>
                    </a:p>
                    <a:p>
                      <a:pPr marL="0" indent="0">
                        <a:buNone/>
                      </a:pPr>
                      <a:r>
                        <a:rPr lang="de-DE" dirty="0"/>
                        <a:t>beitragen, die Sicherheit an öffentlichen Plätzen zu erhöhen?</a:t>
                      </a:r>
                    </a:p>
                  </a:txBody>
                  <a:tcPr/>
                </a:tc>
                <a:extLst>
                  <a:ext uri="{0D108BD9-81ED-4DB2-BD59-A6C34878D82A}">
                    <a16:rowId xmlns:a16="http://schemas.microsoft.com/office/drawing/2014/main" val="868297611"/>
                  </a:ext>
                </a:extLst>
              </a:tr>
              <a:tr h="730825">
                <a:tc>
                  <a:txBody>
                    <a:bodyPr/>
                    <a:lstStyle/>
                    <a:p>
                      <a:r>
                        <a:rPr lang="de-DE" dirty="0"/>
                        <a:t>RQ3</a:t>
                      </a:r>
                    </a:p>
                  </a:txBody>
                  <a:tcPr/>
                </a:tc>
                <a:tc>
                  <a:txBody>
                    <a:bodyPr/>
                    <a:lstStyle/>
                    <a:p>
                      <a:r>
                        <a:rPr lang="de-DE" dirty="0"/>
                        <a:t>Wie sehen die Architekturen zur Erkennung von Handlungen aus?</a:t>
                      </a:r>
                    </a:p>
                  </a:txBody>
                  <a:tcPr/>
                </a:tc>
                <a:extLst>
                  <a:ext uri="{0D108BD9-81ED-4DB2-BD59-A6C34878D82A}">
                    <a16:rowId xmlns:a16="http://schemas.microsoft.com/office/drawing/2014/main" val="2508881046"/>
                  </a:ext>
                </a:extLst>
              </a:tr>
            </a:tbl>
          </a:graphicData>
        </a:graphic>
      </p:graphicFrame>
    </p:spTree>
    <p:extLst>
      <p:ext uri="{BB962C8B-B14F-4D97-AF65-F5344CB8AC3E}">
        <p14:creationId xmlns:p14="http://schemas.microsoft.com/office/powerpoint/2010/main" val="37081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14F49A7-4665-8059-E2C5-44E7DD09DE59}"/>
              </a:ext>
            </a:extLst>
          </p:cNvPr>
          <p:cNvSpPr>
            <a:spLocks noGrp="1"/>
          </p:cNvSpPr>
          <p:nvPr>
            <p:ph type="title"/>
          </p:nvPr>
        </p:nvSpPr>
        <p:spPr>
          <a:xfrm>
            <a:off x="838200" y="365125"/>
            <a:ext cx="5387502" cy="1325563"/>
          </a:xfrm>
        </p:spPr>
        <p:txBody>
          <a:bodyPr>
            <a:normAutofit/>
          </a:bodyPr>
          <a:lstStyle/>
          <a:p>
            <a:r>
              <a:rPr lang="de-DE" dirty="0"/>
              <a:t>2. Arten von Videoüberwachung</a:t>
            </a:r>
          </a:p>
        </p:txBody>
      </p:sp>
      <p:sp>
        <p:nvSpPr>
          <p:cNvPr id="3" name="Inhaltsplatzhalter 2">
            <a:extLst>
              <a:ext uri="{FF2B5EF4-FFF2-40B4-BE49-F238E27FC236}">
                <a16:creationId xmlns:a16="http://schemas.microsoft.com/office/drawing/2014/main" id="{C7AEFC8B-2047-50C9-3E59-E5831F97F9AD}"/>
              </a:ext>
            </a:extLst>
          </p:cNvPr>
          <p:cNvSpPr>
            <a:spLocks noGrp="1"/>
          </p:cNvSpPr>
          <p:nvPr>
            <p:ph idx="1"/>
          </p:nvPr>
        </p:nvSpPr>
        <p:spPr>
          <a:xfrm>
            <a:off x="838200" y="2880883"/>
            <a:ext cx="5387502" cy="1389063"/>
          </a:xfrm>
          <a:ln w="57150">
            <a:solidFill>
              <a:srgbClr val="FFC000"/>
            </a:solidFill>
          </a:ln>
        </p:spPr>
        <p:txBody>
          <a:bodyPr>
            <a:normAutofit/>
          </a:bodyPr>
          <a:lstStyle/>
          <a:p>
            <a:pPr marL="0" indent="0">
              <a:buNone/>
            </a:pPr>
            <a:r>
              <a:rPr lang="de-DE" dirty="0"/>
              <a:t>Videoüberwachung:</a:t>
            </a:r>
          </a:p>
          <a:p>
            <a:pPr marL="0" indent="0">
              <a:buNone/>
            </a:pPr>
            <a:r>
              <a:rPr lang="de-DE" i="1" dirty="0"/>
              <a:t>„die Beobachtung mit optisch-elektronischen Einrichtungen“</a:t>
            </a:r>
          </a:p>
        </p:txBody>
      </p:sp>
      <p:sp>
        <p:nvSpPr>
          <p:cNvPr id="4" name="Datumsplatzhalter 3">
            <a:extLst>
              <a:ext uri="{FF2B5EF4-FFF2-40B4-BE49-F238E27FC236}">
                <a16:creationId xmlns:a16="http://schemas.microsoft.com/office/drawing/2014/main" id="{D25E797C-6774-5996-CEB2-80E71A0D7A0D}"/>
              </a:ext>
            </a:extLst>
          </p:cNvPr>
          <p:cNvSpPr>
            <a:spLocks noGrp="1"/>
          </p:cNvSpPr>
          <p:nvPr>
            <p:ph type="dt" sz="half" idx="10"/>
          </p:nvPr>
        </p:nvSpPr>
        <p:spPr>
          <a:xfrm>
            <a:off x="838200" y="6356350"/>
            <a:ext cx="1835227" cy="365125"/>
          </a:xfrm>
        </p:spPr>
        <p:txBody>
          <a:bodyPr>
            <a:normAutofit/>
          </a:bodyPr>
          <a:lstStyle/>
          <a:p>
            <a:pPr>
              <a:spcAft>
                <a:spcPts val="600"/>
              </a:spcAft>
            </a:pPr>
            <a:r>
              <a:rPr lang="de-DE" sz="1200">
                <a:solidFill>
                  <a:prstClr val="black">
                    <a:tint val="75000"/>
                  </a:prstClr>
                </a:solidFill>
              </a:rPr>
              <a:t>15.12.2022</a:t>
            </a:r>
            <a:endParaRPr lang="en-US" sz="1200">
              <a:solidFill>
                <a:prstClr val="black">
                  <a:tint val="75000"/>
                </a:prstClr>
              </a:solidFill>
            </a:endParaRPr>
          </a:p>
        </p:txBody>
      </p:sp>
      <p:sp>
        <p:nvSpPr>
          <p:cNvPr id="5" name="Fußzeilenplatzhalter 4">
            <a:extLst>
              <a:ext uri="{FF2B5EF4-FFF2-40B4-BE49-F238E27FC236}">
                <a16:creationId xmlns:a16="http://schemas.microsoft.com/office/drawing/2014/main" id="{3253A314-177E-1126-FE1D-CE9407DA094B}"/>
              </a:ext>
            </a:extLst>
          </p:cNvPr>
          <p:cNvSpPr>
            <a:spLocks noGrp="1"/>
          </p:cNvSpPr>
          <p:nvPr>
            <p:ph type="ftr" sz="quarter" idx="11"/>
          </p:nvPr>
        </p:nvSpPr>
        <p:spPr>
          <a:xfrm>
            <a:off x="3213253" y="6356350"/>
            <a:ext cx="3012449" cy="365125"/>
          </a:xfrm>
        </p:spPr>
        <p:txBody>
          <a:bodyPr>
            <a:normAutofit fontScale="92500" lnSpcReduction="20000"/>
          </a:bodyPr>
          <a:lstStyle/>
          <a:p>
            <a:pPr algn="r">
              <a:spcAft>
                <a:spcPts val="600"/>
              </a:spcAft>
            </a:pPr>
            <a:r>
              <a:rPr lang="de-DE" sz="1200">
                <a:solidFill>
                  <a:prstClr val="black">
                    <a:tint val="75000"/>
                  </a:prstClr>
                </a:solidFill>
              </a:rPr>
              <a:t>Human Action Recognition als Schlüssel zur Sicherheit an öffentlichen Plätzen?</a:t>
            </a:r>
            <a:endParaRPr lang="en-US" sz="1200">
              <a:solidFill>
                <a:prstClr val="black">
                  <a:tint val="75000"/>
                </a:prstClr>
              </a:solidFill>
            </a:endParaRPr>
          </a:p>
        </p:txBody>
      </p:sp>
      <p:pic>
        <p:nvPicPr>
          <p:cNvPr id="8" name="Grafik 7" descr="Ein Bild, das draußen enthält.&#10;&#10;Automatisch generierte Beschreibung">
            <a:extLst>
              <a:ext uri="{FF2B5EF4-FFF2-40B4-BE49-F238E27FC236}">
                <a16:creationId xmlns:a16="http://schemas.microsoft.com/office/drawing/2014/main" id="{FFF36E20-72DD-F27D-6C1D-31774349C39F}"/>
              </a:ext>
            </a:extLst>
          </p:cNvPr>
          <p:cNvPicPr>
            <a:picLocks noChangeAspect="1"/>
          </p:cNvPicPr>
          <p:nvPr/>
        </p:nvPicPr>
        <p:blipFill rotWithShape="1">
          <a:blip r:embed="rId3">
            <a:extLst>
              <a:ext uri="{28A0092B-C50C-407E-A947-70E740481C1C}">
                <a14:useLocalDpi xmlns:a14="http://schemas.microsoft.com/office/drawing/2010/main" val="0"/>
              </a:ext>
            </a:extLst>
          </a:blip>
          <a:srcRect l="12937" r="4441"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4"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39EA2610-4D69-D067-A3F1-FE5F6E0D27EC}"/>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srgbClr val="FFFFFF"/>
                </a:solidFill>
              </a:rPr>
              <a:pPr>
                <a:spcAft>
                  <a:spcPts val="600"/>
                </a:spcAft>
              </a:pPr>
              <a:t>5</a:t>
            </a:fld>
            <a:endParaRPr lang="en-US" sz="1200">
              <a:solidFill>
                <a:srgbClr val="FFFFFF"/>
              </a:solidFill>
            </a:endParaRPr>
          </a:p>
        </p:txBody>
      </p:sp>
      <p:sp>
        <p:nvSpPr>
          <p:cNvPr id="9" name="Textfeld 8">
            <a:extLst>
              <a:ext uri="{FF2B5EF4-FFF2-40B4-BE49-F238E27FC236}">
                <a16:creationId xmlns:a16="http://schemas.microsoft.com/office/drawing/2014/main" id="{6F38A922-9B56-D3D4-CC85-B6458ADDA2CC}"/>
              </a:ext>
            </a:extLst>
          </p:cNvPr>
          <p:cNvSpPr txBox="1"/>
          <p:nvPr/>
        </p:nvSpPr>
        <p:spPr>
          <a:xfrm>
            <a:off x="7189551" y="5956766"/>
            <a:ext cx="5138180" cy="646331"/>
          </a:xfrm>
          <a:prstGeom prst="rect">
            <a:avLst/>
          </a:prstGeom>
          <a:noFill/>
        </p:spPr>
        <p:txBody>
          <a:bodyPr wrap="square" rtlCol="0">
            <a:spAutoFit/>
          </a:bodyPr>
          <a:lstStyle/>
          <a:p>
            <a:r>
              <a:rPr lang="de-DE" sz="1200" dirty="0">
                <a:highlight>
                  <a:srgbClr val="C0C0C0"/>
                </a:highlight>
              </a:rPr>
              <a:t>Bildquelle: https://www.porta-polonica.de/de/atlas-der-erinnerungsorte/peenemuende-polen-und-hitlers-wunderwaffe-die-v2-rakete#lg=1&amp;slide=0</a:t>
            </a:r>
          </a:p>
        </p:txBody>
      </p:sp>
    </p:spTree>
    <p:extLst>
      <p:ext uri="{BB962C8B-B14F-4D97-AF65-F5344CB8AC3E}">
        <p14:creationId xmlns:p14="http://schemas.microsoft.com/office/powerpoint/2010/main" val="125127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F490F-76C5-989D-2657-CDF4E1862BE2}"/>
              </a:ext>
            </a:extLst>
          </p:cNvPr>
          <p:cNvSpPr>
            <a:spLocks noGrp="1"/>
          </p:cNvSpPr>
          <p:nvPr>
            <p:ph type="title"/>
          </p:nvPr>
        </p:nvSpPr>
        <p:spPr/>
        <p:txBody>
          <a:bodyPr/>
          <a:lstStyle/>
          <a:p>
            <a:r>
              <a:rPr lang="de-DE" dirty="0"/>
              <a:t>2. Arten von Videoüberwachung</a:t>
            </a:r>
          </a:p>
        </p:txBody>
      </p:sp>
      <p:sp>
        <p:nvSpPr>
          <p:cNvPr id="4" name="Datumsplatzhalter 3">
            <a:extLst>
              <a:ext uri="{FF2B5EF4-FFF2-40B4-BE49-F238E27FC236}">
                <a16:creationId xmlns:a16="http://schemas.microsoft.com/office/drawing/2014/main" id="{989EF02C-5E39-5EEA-FDF9-B242F8DB714F}"/>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BE60B373-17DF-B24B-AFC1-D2B88468A394}"/>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94DF82C3-1CA0-8553-9437-FE76F5A48D3E}"/>
              </a:ext>
            </a:extLst>
          </p:cNvPr>
          <p:cNvSpPr>
            <a:spLocks noGrp="1"/>
          </p:cNvSpPr>
          <p:nvPr>
            <p:ph type="sldNum" sz="quarter" idx="12"/>
          </p:nvPr>
        </p:nvSpPr>
        <p:spPr/>
        <p:txBody>
          <a:bodyPr/>
          <a:lstStyle/>
          <a:p>
            <a:fld id="{4854181D-6920-4594-9A5D-6CE56DC9F8B2}" type="slidenum">
              <a:rPr lang="en-US" smtClean="0"/>
              <a:t>6</a:t>
            </a:fld>
            <a:endParaRPr lang="en-US"/>
          </a:p>
        </p:txBody>
      </p:sp>
      <p:pic>
        <p:nvPicPr>
          <p:cNvPr id="8" name="Grafik 7">
            <a:extLst>
              <a:ext uri="{FF2B5EF4-FFF2-40B4-BE49-F238E27FC236}">
                <a16:creationId xmlns:a16="http://schemas.microsoft.com/office/drawing/2014/main" id="{ABC0179C-D7D4-4851-AFE5-9A4436A2A391}"/>
              </a:ext>
            </a:extLst>
          </p:cNvPr>
          <p:cNvPicPr>
            <a:picLocks noChangeAspect="1"/>
          </p:cNvPicPr>
          <p:nvPr/>
        </p:nvPicPr>
        <p:blipFill>
          <a:blip r:embed="rId3"/>
          <a:stretch>
            <a:fillRect/>
          </a:stretch>
        </p:blipFill>
        <p:spPr>
          <a:xfrm>
            <a:off x="823889" y="1888332"/>
            <a:ext cx="3214711" cy="2852758"/>
          </a:xfrm>
          <a:prstGeom prst="rect">
            <a:avLst/>
          </a:prstGeom>
        </p:spPr>
      </p:pic>
      <p:pic>
        <p:nvPicPr>
          <p:cNvPr id="10" name="Grafik 9">
            <a:extLst>
              <a:ext uri="{FF2B5EF4-FFF2-40B4-BE49-F238E27FC236}">
                <a16:creationId xmlns:a16="http://schemas.microsoft.com/office/drawing/2014/main" id="{8D67E0CC-E6C3-8D65-D11B-6639E7014FDF}"/>
              </a:ext>
            </a:extLst>
          </p:cNvPr>
          <p:cNvPicPr>
            <a:picLocks noChangeAspect="1"/>
          </p:cNvPicPr>
          <p:nvPr/>
        </p:nvPicPr>
        <p:blipFill>
          <a:blip r:embed="rId4"/>
          <a:stretch>
            <a:fillRect/>
          </a:stretch>
        </p:blipFill>
        <p:spPr>
          <a:xfrm>
            <a:off x="4479119" y="1862138"/>
            <a:ext cx="3233761" cy="2905146"/>
          </a:xfrm>
          <a:prstGeom prst="rect">
            <a:avLst/>
          </a:prstGeom>
        </p:spPr>
      </p:pic>
      <p:pic>
        <p:nvPicPr>
          <p:cNvPr id="12" name="Grafik 11">
            <a:extLst>
              <a:ext uri="{FF2B5EF4-FFF2-40B4-BE49-F238E27FC236}">
                <a16:creationId xmlns:a16="http://schemas.microsoft.com/office/drawing/2014/main" id="{91848238-9015-FAFF-676E-CF9C0ECC463B}"/>
              </a:ext>
            </a:extLst>
          </p:cNvPr>
          <p:cNvPicPr>
            <a:picLocks noChangeAspect="1"/>
          </p:cNvPicPr>
          <p:nvPr/>
        </p:nvPicPr>
        <p:blipFill>
          <a:blip r:embed="rId5"/>
          <a:stretch>
            <a:fillRect/>
          </a:stretch>
        </p:blipFill>
        <p:spPr>
          <a:xfrm>
            <a:off x="8139089" y="1895476"/>
            <a:ext cx="3214711" cy="2871808"/>
          </a:xfrm>
          <a:prstGeom prst="rect">
            <a:avLst/>
          </a:prstGeom>
        </p:spPr>
      </p:pic>
      <p:sp>
        <p:nvSpPr>
          <p:cNvPr id="13" name="Textfeld 12">
            <a:extLst>
              <a:ext uri="{FF2B5EF4-FFF2-40B4-BE49-F238E27FC236}">
                <a16:creationId xmlns:a16="http://schemas.microsoft.com/office/drawing/2014/main" id="{55BDAC96-CA72-1BC8-F537-37B5FF2278F3}"/>
              </a:ext>
            </a:extLst>
          </p:cNvPr>
          <p:cNvSpPr txBox="1"/>
          <p:nvPr/>
        </p:nvSpPr>
        <p:spPr>
          <a:xfrm>
            <a:off x="902494" y="4929188"/>
            <a:ext cx="2976563" cy="646331"/>
          </a:xfrm>
          <a:prstGeom prst="rect">
            <a:avLst/>
          </a:prstGeom>
          <a:noFill/>
        </p:spPr>
        <p:txBody>
          <a:bodyPr wrap="square" rtlCol="0">
            <a:spAutoFit/>
          </a:bodyPr>
          <a:lstStyle/>
          <a:p>
            <a:r>
              <a:rPr lang="de-DE" dirty="0"/>
              <a:t>Konventionelle Videoüberwachung</a:t>
            </a:r>
          </a:p>
        </p:txBody>
      </p:sp>
      <p:sp>
        <p:nvSpPr>
          <p:cNvPr id="14" name="Textfeld 13">
            <a:extLst>
              <a:ext uri="{FF2B5EF4-FFF2-40B4-BE49-F238E27FC236}">
                <a16:creationId xmlns:a16="http://schemas.microsoft.com/office/drawing/2014/main" id="{1A562F9A-66AC-A013-42C7-A32D217E1633}"/>
              </a:ext>
            </a:extLst>
          </p:cNvPr>
          <p:cNvSpPr txBox="1"/>
          <p:nvPr/>
        </p:nvSpPr>
        <p:spPr>
          <a:xfrm>
            <a:off x="4672012" y="4917282"/>
            <a:ext cx="2976563" cy="646331"/>
          </a:xfrm>
          <a:prstGeom prst="rect">
            <a:avLst/>
          </a:prstGeom>
          <a:noFill/>
        </p:spPr>
        <p:txBody>
          <a:bodyPr wrap="square" rtlCol="0">
            <a:spAutoFit/>
          </a:bodyPr>
          <a:lstStyle/>
          <a:p>
            <a:r>
              <a:rPr lang="de-DE" dirty="0"/>
              <a:t>Automatisierte Videoüberwachung</a:t>
            </a:r>
          </a:p>
        </p:txBody>
      </p:sp>
      <p:sp>
        <p:nvSpPr>
          <p:cNvPr id="15" name="Textfeld 14">
            <a:extLst>
              <a:ext uri="{FF2B5EF4-FFF2-40B4-BE49-F238E27FC236}">
                <a16:creationId xmlns:a16="http://schemas.microsoft.com/office/drawing/2014/main" id="{6E7131EF-1F54-2958-651B-60CA3EDE6043}"/>
              </a:ext>
            </a:extLst>
          </p:cNvPr>
          <p:cNvSpPr txBox="1"/>
          <p:nvPr/>
        </p:nvSpPr>
        <p:spPr>
          <a:xfrm>
            <a:off x="8258162" y="4929187"/>
            <a:ext cx="2976563" cy="646331"/>
          </a:xfrm>
          <a:prstGeom prst="rect">
            <a:avLst/>
          </a:prstGeom>
          <a:noFill/>
        </p:spPr>
        <p:txBody>
          <a:bodyPr wrap="square" rtlCol="0">
            <a:spAutoFit/>
          </a:bodyPr>
          <a:lstStyle/>
          <a:p>
            <a:r>
              <a:rPr lang="de-DE" dirty="0"/>
              <a:t>Intelligente Videoüberwachung</a:t>
            </a:r>
          </a:p>
        </p:txBody>
      </p:sp>
      <p:sp>
        <p:nvSpPr>
          <p:cNvPr id="16" name="Textfeld 15">
            <a:extLst>
              <a:ext uri="{FF2B5EF4-FFF2-40B4-BE49-F238E27FC236}">
                <a16:creationId xmlns:a16="http://schemas.microsoft.com/office/drawing/2014/main" id="{77271F33-4939-A55D-03BB-B44CFFE8E107}"/>
              </a:ext>
            </a:extLst>
          </p:cNvPr>
          <p:cNvSpPr txBox="1"/>
          <p:nvPr/>
        </p:nvSpPr>
        <p:spPr>
          <a:xfrm>
            <a:off x="8551055" y="1433086"/>
            <a:ext cx="3233761" cy="338554"/>
          </a:xfrm>
          <a:prstGeom prst="rect">
            <a:avLst/>
          </a:prstGeom>
          <a:noFill/>
        </p:spPr>
        <p:txBody>
          <a:bodyPr wrap="square" rtlCol="0">
            <a:spAutoFit/>
          </a:bodyPr>
          <a:lstStyle/>
          <a:p>
            <a:r>
              <a:rPr lang="de-DE" sz="1600" i="1" dirty="0"/>
              <a:t>nach </a:t>
            </a:r>
            <a:r>
              <a:rPr lang="de-DE" sz="1600" i="1" dirty="0" err="1"/>
              <a:t>Moniri</a:t>
            </a:r>
            <a:r>
              <a:rPr lang="de-DE" sz="1600" i="1" dirty="0"/>
              <a:t> und </a:t>
            </a:r>
            <a:r>
              <a:rPr lang="de-DE" sz="1600" i="1" dirty="0" err="1"/>
              <a:t>Chibelushi</a:t>
            </a:r>
            <a:endParaRPr lang="de-DE" sz="1600" i="1" dirty="0"/>
          </a:p>
        </p:txBody>
      </p:sp>
      <p:sp>
        <p:nvSpPr>
          <p:cNvPr id="17" name="Textfeld 16">
            <a:extLst>
              <a:ext uri="{FF2B5EF4-FFF2-40B4-BE49-F238E27FC236}">
                <a16:creationId xmlns:a16="http://schemas.microsoft.com/office/drawing/2014/main" id="{5FB7265E-702F-E1E4-EFC4-E52C95C3C0BD}"/>
              </a:ext>
            </a:extLst>
          </p:cNvPr>
          <p:cNvSpPr txBox="1"/>
          <p:nvPr/>
        </p:nvSpPr>
        <p:spPr>
          <a:xfrm>
            <a:off x="704850" y="1573640"/>
            <a:ext cx="4100512" cy="276999"/>
          </a:xfrm>
          <a:prstGeom prst="rect">
            <a:avLst/>
          </a:prstGeom>
          <a:noFill/>
        </p:spPr>
        <p:txBody>
          <a:bodyPr wrap="square" rtlCol="0">
            <a:spAutoFit/>
          </a:bodyPr>
          <a:lstStyle/>
          <a:p>
            <a:r>
              <a:rPr lang="de-DE" sz="1200" dirty="0">
                <a:solidFill>
                  <a:srgbClr val="1E1E1E"/>
                </a:solidFill>
              </a:rPr>
              <a:t>Bildquelle: Erik L. Krempel. 2017</a:t>
            </a:r>
          </a:p>
        </p:txBody>
      </p:sp>
    </p:spTree>
    <p:extLst>
      <p:ext uri="{BB962C8B-B14F-4D97-AF65-F5344CB8AC3E}">
        <p14:creationId xmlns:p14="http://schemas.microsoft.com/office/powerpoint/2010/main" val="191134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1286718-6292-CB39-4928-CAD361EF6DE5}"/>
              </a:ext>
            </a:extLst>
          </p:cNvPr>
          <p:cNvSpPr>
            <a:spLocks noGrp="1"/>
          </p:cNvSpPr>
          <p:nvPr>
            <p:ph type="title"/>
          </p:nvPr>
        </p:nvSpPr>
        <p:spPr>
          <a:xfrm>
            <a:off x="5894962" y="479493"/>
            <a:ext cx="5458838" cy="1325563"/>
          </a:xfrm>
        </p:spPr>
        <p:txBody>
          <a:bodyPr>
            <a:normAutofit/>
          </a:bodyPr>
          <a:lstStyle/>
          <a:p>
            <a:r>
              <a:rPr lang="de-DE" dirty="0"/>
              <a:t>2. Arten von Videoüberwachung</a:t>
            </a:r>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9" descr="Security Camera Sign">
            <a:extLst>
              <a:ext uri="{FF2B5EF4-FFF2-40B4-BE49-F238E27FC236}">
                <a16:creationId xmlns:a16="http://schemas.microsoft.com/office/drawing/2014/main" id="{93A02BD0-B877-3A8C-285C-8DABD1F799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nhaltsplatzhalter 2">
            <a:extLst>
              <a:ext uri="{FF2B5EF4-FFF2-40B4-BE49-F238E27FC236}">
                <a16:creationId xmlns:a16="http://schemas.microsoft.com/office/drawing/2014/main" id="{DF023B79-4193-C926-C8CC-514A0BCF9CC7}"/>
              </a:ext>
            </a:extLst>
          </p:cNvPr>
          <p:cNvSpPr>
            <a:spLocks noGrp="1"/>
          </p:cNvSpPr>
          <p:nvPr>
            <p:ph idx="1"/>
          </p:nvPr>
        </p:nvSpPr>
        <p:spPr>
          <a:xfrm>
            <a:off x="5894962" y="1984443"/>
            <a:ext cx="5458838" cy="4192520"/>
          </a:xfrm>
        </p:spPr>
        <p:txBody>
          <a:bodyPr>
            <a:normAutofit/>
          </a:bodyPr>
          <a:lstStyle/>
          <a:p>
            <a:pPr marL="0" indent="0">
              <a:buNone/>
            </a:pPr>
            <a:r>
              <a:rPr lang="de-DE" sz="2200" b="1"/>
              <a:t>Anwendungsmöglichkeiten automatisierte und intelligente Videoüberwachung:</a:t>
            </a:r>
          </a:p>
          <a:p>
            <a:r>
              <a:rPr lang="de-DE" sz="2200"/>
              <a:t>Detektieren und Lokalisieren von Sachen und Personen</a:t>
            </a:r>
          </a:p>
          <a:p>
            <a:r>
              <a:rPr lang="de-DE" sz="2200"/>
              <a:t>Gesichtserkennungsanwendungen zum Tracking oder Erkennen von Personen</a:t>
            </a:r>
          </a:p>
          <a:p>
            <a:r>
              <a:rPr lang="de-DE" sz="2200"/>
              <a:t>attributbasierte Reidentifikation von Personen</a:t>
            </a:r>
          </a:p>
          <a:p>
            <a:r>
              <a:rPr lang="de-DE" sz="2200"/>
              <a:t>Handlungserkennungsmetriken</a:t>
            </a:r>
          </a:p>
          <a:p>
            <a:pPr marL="0" indent="0">
              <a:buNone/>
            </a:pPr>
            <a:endParaRPr lang="de-DE" sz="2200"/>
          </a:p>
        </p:txBody>
      </p:sp>
      <p:sp>
        <p:nvSpPr>
          <p:cNvPr id="4" name="Datumsplatzhalter 3">
            <a:extLst>
              <a:ext uri="{FF2B5EF4-FFF2-40B4-BE49-F238E27FC236}">
                <a16:creationId xmlns:a16="http://schemas.microsoft.com/office/drawing/2014/main" id="{D89E88D5-9600-9617-7ACE-AC905BAE66E9}"/>
              </a:ext>
            </a:extLst>
          </p:cNvPr>
          <p:cNvSpPr>
            <a:spLocks noGrp="1"/>
          </p:cNvSpPr>
          <p:nvPr>
            <p:ph type="dt" sz="half" idx="10"/>
          </p:nvPr>
        </p:nvSpPr>
        <p:spPr>
          <a:xfrm>
            <a:off x="838200" y="6356350"/>
            <a:ext cx="2743200" cy="365125"/>
          </a:xfrm>
        </p:spPr>
        <p:txBody>
          <a:bodyPr>
            <a:normAutofit/>
          </a:bodyPr>
          <a:lstStyle/>
          <a:p>
            <a:pPr>
              <a:spcAft>
                <a:spcPts val="600"/>
              </a:spcAft>
            </a:pPr>
            <a:r>
              <a:rPr lang="de-DE" sz="1200">
                <a:solidFill>
                  <a:prstClr val="black">
                    <a:tint val="75000"/>
                  </a:prstClr>
                </a:solidFill>
              </a:rPr>
              <a:t>15.12.2022</a:t>
            </a:r>
            <a:endParaRPr lang="en-US" sz="1200">
              <a:solidFill>
                <a:prstClr val="black">
                  <a:tint val="75000"/>
                </a:prstClr>
              </a:solidFill>
            </a:endParaRPr>
          </a:p>
        </p:txBody>
      </p:sp>
      <p:sp>
        <p:nvSpPr>
          <p:cNvPr id="5" name="Fußzeilenplatzhalter 4">
            <a:extLst>
              <a:ext uri="{FF2B5EF4-FFF2-40B4-BE49-F238E27FC236}">
                <a16:creationId xmlns:a16="http://schemas.microsoft.com/office/drawing/2014/main" id="{06056C17-215A-F82E-AAA3-1419BF55E978}"/>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de-DE" sz="1200">
                <a:solidFill>
                  <a:prstClr val="black">
                    <a:tint val="75000"/>
                  </a:prstClr>
                </a:solidFill>
              </a:rPr>
              <a:t>Human Action Recognition als Schlüssel zur Sicherheit an öffentlichen Plätzen?</a:t>
            </a:r>
            <a:endParaRPr lang="en-US" sz="1200">
              <a:solidFill>
                <a:prstClr val="black">
                  <a:tint val="75000"/>
                </a:prstClr>
              </a:solidFill>
            </a:endParaRPr>
          </a:p>
        </p:txBody>
      </p:sp>
      <p:sp>
        <p:nvSpPr>
          <p:cNvPr id="6" name="Foliennummernplatzhalter 5">
            <a:extLst>
              <a:ext uri="{FF2B5EF4-FFF2-40B4-BE49-F238E27FC236}">
                <a16:creationId xmlns:a16="http://schemas.microsoft.com/office/drawing/2014/main" id="{7F8EF17B-DB54-C29A-A8CB-798ED370562B}"/>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prstClr val="black">
                    <a:tint val="75000"/>
                  </a:prstClr>
                </a:solidFill>
              </a:rPr>
              <a:pPr>
                <a:spcAft>
                  <a:spcPts val="600"/>
                </a:spcAft>
              </a:pPr>
              <a:t>7</a:t>
            </a:fld>
            <a:endParaRPr lang="en-US" sz="1200">
              <a:solidFill>
                <a:prstClr val="black">
                  <a:tint val="75000"/>
                </a:prstClr>
              </a:solidFill>
            </a:endParaRPr>
          </a:p>
        </p:txBody>
      </p:sp>
    </p:spTree>
    <p:extLst>
      <p:ext uri="{BB962C8B-B14F-4D97-AF65-F5344CB8AC3E}">
        <p14:creationId xmlns:p14="http://schemas.microsoft.com/office/powerpoint/2010/main" val="100475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7EF74-663A-CD37-1405-ED804E709D1A}"/>
              </a:ext>
            </a:extLst>
          </p:cNvPr>
          <p:cNvSpPr>
            <a:spLocks noGrp="1"/>
          </p:cNvSpPr>
          <p:nvPr>
            <p:ph type="title"/>
          </p:nvPr>
        </p:nvSpPr>
        <p:spPr/>
        <p:txBody>
          <a:bodyPr>
            <a:normAutofit/>
          </a:bodyPr>
          <a:lstStyle/>
          <a:p>
            <a:r>
              <a:rPr lang="de-DE" dirty="0"/>
              <a:t>3. Handlungserkennung im Rahmen von Videoüberwachung</a:t>
            </a:r>
          </a:p>
        </p:txBody>
      </p:sp>
      <p:sp>
        <p:nvSpPr>
          <p:cNvPr id="4" name="Datumsplatzhalter 3">
            <a:extLst>
              <a:ext uri="{FF2B5EF4-FFF2-40B4-BE49-F238E27FC236}">
                <a16:creationId xmlns:a16="http://schemas.microsoft.com/office/drawing/2014/main" id="{C2EC343C-C751-C502-08BD-85112F067879}"/>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8F83BFC4-9655-C74A-15EE-4D780390DD9B}"/>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7ADFCB6C-F16C-1E18-EBC2-DFF0F76CB22E}"/>
              </a:ext>
            </a:extLst>
          </p:cNvPr>
          <p:cNvSpPr>
            <a:spLocks noGrp="1"/>
          </p:cNvSpPr>
          <p:nvPr>
            <p:ph type="sldNum" sz="quarter" idx="12"/>
          </p:nvPr>
        </p:nvSpPr>
        <p:spPr/>
        <p:txBody>
          <a:bodyPr/>
          <a:lstStyle/>
          <a:p>
            <a:fld id="{4854181D-6920-4594-9A5D-6CE56DC9F8B2}" type="slidenum">
              <a:rPr lang="en-US" smtClean="0"/>
              <a:t>8</a:t>
            </a:fld>
            <a:endParaRPr lang="en-US"/>
          </a:p>
        </p:txBody>
      </p:sp>
      <p:pic>
        <p:nvPicPr>
          <p:cNvPr id="7" name="Grafik 6">
            <a:extLst>
              <a:ext uri="{FF2B5EF4-FFF2-40B4-BE49-F238E27FC236}">
                <a16:creationId xmlns:a16="http://schemas.microsoft.com/office/drawing/2014/main" id="{38E791E7-1E34-4111-50A9-E2327912AE52}"/>
              </a:ext>
            </a:extLst>
          </p:cNvPr>
          <p:cNvPicPr>
            <a:picLocks noChangeAspect="1"/>
          </p:cNvPicPr>
          <p:nvPr/>
        </p:nvPicPr>
        <p:blipFill>
          <a:blip r:embed="rId3"/>
          <a:stretch>
            <a:fillRect/>
          </a:stretch>
        </p:blipFill>
        <p:spPr>
          <a:xfrm>
            <a:off x="378942" y="2683669"/>
            <a:ext cx="2348073" cy="1564756"/>
          </a:xfrm>
          <a:prstGeom prst="rect">
            <a:avLst/>
          </a:prstGeom>
        </p:spPr>
      </p:pic>
      <p:sp>
        <p:nvSpPr>
          <p:cNvPr id="8" name="Pfeil: nach rechts 7">
            <a:extLst>
              <a:ext uri="{FF2B5EF4-FFF2-40B4-BE49-F238E27FC236}">
                <a16:creationId xmlns:a16="http://schemas.microsoft.com/office/drawing/2014/main" id="{6319DE43-A96B-9E7B-E2C8-E387997D220C}"/>
              </a:ext>
            </a:extLst>
          </p:cNvPr>
          <p:cNvSpPr/>
          <p:nvPr/>
        </p:nvSpPr>
        <p:spPr>
          <a:xfrm>
            <a:off x="3033712" y="3234133"/>
            <a:ext cx="1004888" cy="5715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1A17158-09A5-7558-CD11-35A8A7B5FC07}"/>
              </a:ext>
            </a:extLst>
          </p:cNvPr>
          <p:cNvPicPr>
            <a:picLocks noChangeAspect="1"/>
          </p:cNvPicPr>
          <p:nvPr/>
        </p:nvPicPr>
        <p:blipFill>
          <a:blip r:embed="rId4"/>
          <a:stretch>
            <a:fillRect/>
          </a:stretch>
        </p:blipFill>
        <p:spPr>
          <a:xfrm>
            <a:off x="4345297" y="2639217"/>
            <a:ext cx="3113339" cy="1761331"/>
          </a:xfrm>
          <a:prstGeom prst="rect">
            <a:avLst/>
          </a:prstGeom>
        </p:spPr>
      </p:pic>
      <p:sp>
        <p:nvSpPr>
          <p:cNvPr id="10" name="Pfeil: nach rechts 9">
            <a:extLst>
              <a:ext uri="{FF2B5EF4-FFF2-40B4-BE49-F238E27FC236}">
                <a16:creationId xmlns:a16="http://schemas.microsoft.com/office/drawing/2014/main" id="{1248091B-9442-EF6E-C55C-7179D0F2C0E4}"/>
              </a:ext>
            </a:extLst>
          </p:cNvPr>
          <p:cNvSpPr/>
          <p:nvPr/>
        </p:nvSpPr>
        <p:spPr>
          <a:xfrm>
            <a:off x="7612856" y="3234133"/>
            <a:ext cx="1004888" cy="5715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13F83DA6-9B4A-6DD2-171D-AADE95ED7456}"/>
              </a:ext>
            </a:extLst>
          </p:cNvPr>
          <p:cNvPicPr>
            <a:picLocks noChangeAspect="1"/>
          </p:cNvPicPr>
          <p:nvPr/>
        </p:nvPicPr>
        <p:blipFill>
          <a:blip r:embed="rId5"/>
          <a:stretch>
            <a:fillRect/>
          </a:stretch>
        </p:blipFill>
        <p:spPr>
          <a:xfrm>
            <a:off x="8879356" y="2541981"/>
            <a:ext cx="2933702" cy="1955801"/>
          </a:xfrm>
          <a:prstGeom prst="rect">
            <a:avLst/>
          </a:prstGeom>
        </p:spPr>
      </p:pic>
      <p:sp>
        <p:nvSpPr>
          <p:cNvPr id="12" name="Textfeld 11">
            <a:extLst>
              <a:ext uri="{FF2B5EF4-FFF2-40B4-BE49-F238E27FC236}">
                <a16:creationId xmlns:a16="http://schemas.microsoft.com/office/drawing/2014/main" id="{525DB2E5-171E-4330-B3E1-8FBB7D72DFCD}"/>
              </a:ext>
            </a:extLst>
          </p:cNvPr>
          <p:cNvSpPr txBox="1"/>
          <p:nvPr/>
        </p:nvSpPr>
        <p:spPr>
          <a:xfrm>
            <a:off x="269082" y="4526993"/>
            <a:ext cx="3712368" cy="553998"/>
          </a:xfrm>
          <a:prstGeom prst="rect">
            <a:avLst/>
          </a:prstGeom>
          <a:noFill/>
        </p:spPr>
        <p:txBody>
          <a:bodyPr wrap="square" rtlCol="0">
            <a:spAutoFit/>
          </a:bodyPr>
          <a:lstStyle/>
          <a:p>
            <a:r>
              <a:rPr lang="de-DE" sz="1000" dirty="0">
                <a:solidFill>
                  <a:srgbClr val="1E1E1E"/>
                </a:solidFill>
              </a:rPr>
              <a:t>Bildquelle: https://www.vanityfair.com/news/2018/07/china-surveillance-state-artificial-intelligence</a:t>
            </a:r>
          </a:p>
        </p:txBody>
      </p:sp>
      <p:sp>
        <p:nvSpPr>
          <p:cNvPr id="13" name="Textfeld 12">
            <a:extLst>
              <a:ext uri="{FF2B5EF4-FFF2-40B4-BE49-F238E27FC236}">
                <a16:creationId xmlns:a16="http://schemas.microsoft.com/office/drawing/2014/main" id="{4140134F-A09A-AC26-7D1C-5AE010B8E0DE}"/>
              </a:ext>
            </a:extLst>
          </p:cNvPr>
          <p:cNvSpPr txBox="1"/>
          <p:nvPr/>
        </p:nvSpPr>
        <p:spPr>
          <a:xfrm>
            <a:off x="4045782" y="4600812"/>
            <a:ext cx="3712368" cy="861774"/>
          </a:xfrm>
          <a:prstGeom prst="rect">
            <a:avLst/>
          </a:prstGeom>
          <a:noFill/>
        </p:spPr>
        <p:txBody>
          <a:bodyPr wrap="square" rtlCol="0">
            <a:spAutoFit/>
          </a:bodyPr>
          <a:lstStyle/>
          <a:p>
            <a:r>
              <a:rPr lang="de-DE" sz="1000" dirty="0">
                <a:solidFill>
                  <a:srgbClr val="1E1E1E"/>
                </a:solidFill>
              </a:rPr>
              <a:t>Bildquelle: https://www.semanticscholar.org/paper/Skeletal-Graph-Based-Human-Pose-Estimation-in-Straka-Hauswiesner/170f822ec7d4ebb44991c5857229249a1e65fe43/figure/2</a:t>
            </a:r>
          </a:p>
        </p:txBody>
      </p:sp>
      <p:sp>
        <p:nvSpPr>
          <p:cNvPr id="14" name="Textfeld 13">
            <a:extLst>
              <a:ext uri="{FF2B5EF4-FFF2-40B4-BE49-F238E27FC236}">
                <a16:creationId xmlns:a16="http://schemas.microsoft.com/office/drawing/2014/main" id="{5F5BA24B-8132-C45C-CB10-AD2E534396E2}"/>
              </a:ext>
            </a:extLst>
          </p:cNvPr>
          <p:cNvSpPr txBox="1"/>
          <p:nvPr/>
        </p:nvSpPr>
        <p:spPr>
          <a:xfrm>
            <a:off x="8391563" y="4600812"/>
            <a:ext cx="3712368" cy="400110"/>
          </a:xfrm>
          <a:prstGeom prst="rect">
            <a:avLst/>
          </a:prstGeom>
          <a:noFill/>
        </p:spPr>
        <p:txBody>
          <a:bodyPr wrap="square" rtlCol="0">
            <a:spAutoFit/>
          </a:bodyPr>
          <a:lstStyle/>
          <a:p>
            <a:r>
              <a:rPr lang="de-DE" sz="1000" dirty="0">
                <a:solidFill>
                  <a:srgbClr val="1E1E1E"/>
                </a:solidFill>
              </a:rPr>
              <a:t>Bildquelle: https://nzacksisecurity.co.za/what-is-a-cctv-operator-control-room-monitoring-cape-town/</a:t>
            </a:r>
          </a:p>
        </p:txBody>
      </p:sp>
    </p:spTree>
    <p:extLst>
      <p:ext uri="{BB962C8B-B14F-4D97-AF65-F5344CB8AC3E}">
        <p14:creationId xmlns:p14="http://schemas.microsoft.com/office/powerpoint/2010/main" val="234255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7EF74-663A-CD37-1405-ED804E709D1A}"/>
              </a:ext>
            </a:extLst>
          </p:cNvPr>
          <p:cNvSpPr>
            <a:spLocks noGrp="1"/>
          </p:cNvSpPr>
          <p:nvPr>
            <p:ph type="title"/>
          </p:nvPr>
        </p:nvSpPr>
        <p:spPr/>
        <p:txBody>
          <a:bodyPr>
            <a:normAutofit/>
          </a:bodyPr>
          <a:lstStyle/>
          <a:p>
            <a:r>
              <a:rPr lang="de-DE" dirty="0"/>
              <a:t>3. Handlungserkennung im Rahmen von Videoüberwachung</a:t>
            </a:r>
          </a:p>
        </p:txBody>
      </p:sp>
      <p:sp>
        <p:nvSpPr>
          <p:cNvPr id="4" name="Datumsplatzhalter 3">
            <a:extLst>
              <a:ext uri="{FF2B5EF4-FFF2-40B4-BE49-F238E27FC236}">
                <a16:creationId xmlns:a16="http://schemas.microsoft.com/office/drawing/2014/main" id="{C2EC343C-C751-C502-08BD-85112F067879}"/>
              </a:ext>
            </a:extLst>
          </p:cNvPr>
          <p:cNvSpPr>
            <a:spLocks noGrp="1"/>
          </p:cNvSpPr>
          <p:nvPr>
            <p:ph type="dt" sz="half" idx="10"/>
          </p:nvPr>
        </p:nvSpPr>
        <p:spPr/>
        <p:txBody>
          <a:bodyPr/>
          <a:lstStyle/>
          <a:p>
            <a:r>
              <a:rPr lang="de-DE"/>
              <a:t>15.12.2022</a:t>
            </a:r>
            <a:endParaRPr lang="en-US" dirty="0"/>
          </a:p>
        </p:txBody>
      </p:sp>
      <p:sp>
        <p:nvSpPr>
          <p:cNvPr id="5" name="Fußzeilenplatzhalter 4">
            <a:extLst>
              <a:ext uri="{FF2B5EF4-FFF2-40B4-BE49-F238E27FC236}">
                <a16:creationId xmlns:a16="http://schemas.microsoft.com/office/drawing/2014/main" id="{8F83BFC4-9655-C74A-15EE-4D780390DD9B}"/>
              </a:ext>
            </a:extLst>
          </p:cNvPr>
          <p:cNvSpPr>
            <a:spLocks noGrp="1"/>
          </p:cNvSpPr>
          <p:nvPr>
            <p:ph type="ftr" sz="quarter" idx="11"/>
          </p:nvPr>
        </p:nvSpPr>
        <p:spPr/>
        <p:txBody>
          <a:bodyPr/>
          <a:lstStyle/>
          <a:p>
            <a:r>
              <a:rPr lang="de-DE"/>
              <a:t>Human Action Recognition als Schlüssel zur Sicherheit an öffentlichen Plätzen?</a:t>
            </a:r>
            <a:endParaRPr lang="en-US" dirty="0"/>
          </a:p>
        </p:txBody>
      </p:sp>
      <p:sp>
        <p:nvSpPr>
          <p:cNvPr id="6" name="Foliennummernplatzhalter 5">
            <a:extLst>
              <a:ext uri="{FF2B5EF4-FFF2-40B4-BE49-F238E27FC236}">
                <a16:creationId xmlns:a16="http://schemas.microsoft.com/office/drawing/2014/main" id="{7ADFCB6C-F16C-1E18-EBC2-DFF0F76CB22E}"/>
              </a:ext>
            </a:extLst>
          </p:cNvPr>
          <p:cNvSpPr>
            <a:spLocks noGrp="1"/>
          </p:cNvSpPr>
          <p:nvPr>
            <p:ph type="sldNum" sz="quarter" idx="12"/>
          </p:nvPr>
        </p:nvSpPr>
        <p:spPr/>
        <p:txBody>
          <a:bodyPr/>
          <a:lstStyle/>
          <a:p>
            <a:fld id="{4854181D-6920-4594-9A5D-6CE56DC9F8B2}" type="slidenum">
              <a:rPr lang="en-US" smtClean="0"/>
              <a:t>9</a:t>
            </a:fld>
            <a:endParaRPr lang="en-US"/>
          </a:p>
        </p:txBody>
      </p:sp>
      <p:pic>
        <p:nvPicPr>
          <p:cNvPr id="3" name="Grafik 2">
            <a:extLst>
              <a:ext uri="{FF2B5EF4-FFF2-40B4-BE49-F238E27FC236}">
                <a16:creationId xmlns:a16="http://schemas.microsoft.com/office/drawing/2014/main" id="{C3610207-4C42-F891-CE41-AAE2617AAF5A}"/>
              </a:ext>
            </a:extLst>
          </p:cNvPr>
          <p:cNvPicPr>
            <a:picLocks noChangeAspect="1"/>
          </p:cNvPicPr>
          <p:nvPr/>
        </p:nvPicPr>
        <p:blipFill>
          <a:blip r:embed="rId3"/>
          <a:stretch>
            <a:fillRect/>
          </a:stretch>
        </p:blipFill>
        <p:spPr>
          <a:xfrm>
            <a:off x="1924809" y="2366962"/>
            <a:ext cx="8342382" cy="2124075"/>
          </a:xfrm>
          <a:prstGeom prst="rect">
            <a:avLst/>
          </a:prstGeom>
        </p:spPr>
      </p:pic>
      <p:sp>
        <p:nvSpPr>
          <p:cNvPr id="7" name="Textfeld 6">
            <a:extLst>
              <a:ext uri="{FF2B5EF4-FFF2-40B4-BE49-F238E27FC236}">
                <a16:creationId xmlns:a16="http://schemas.microsoft.com/office/drawing/2014/main" id="{218B1D19-26D4-ABDE-A38D-489EC1D2954E}"/>
              </a:ext>
            </a:extLst>
          </p:cNvPr>
          <p:cNvSpPr txBox="1"/>
          <p:nvPr/>
        </p:nvSpPr>
        <p:spPr>
          <a:xfrm>
            <a:off x="1997906" y="4650818"/>
            <a:ext cx="3712368" cy="246221"/>
          </a:xfrm>
          <a:prstGeom prst="rect">
            <a:avLst/>
          </a:prstGeom>
          <a:noFill/>
        </p:spPr>
        <p:txBody>
          <a:bodyPr wrap="square" rtlCol="0">
            <a:spAutoFit/>
          </a:bodyPr>
          <a:lstStyle/>
          <a:p>
            <a:r>
              <a:rPr lang="de-DE" sz="1000" dirty="0">
                <a:solidFill>
                  <a:srgbClr val="1E1E1E"/>
                </a:solidFill>
              </a:rPr>
              <a:t>Bildquelle: Golda et al. 2022</a:t>
            </a:r>
          </a:p>
        </p:txBody>
      </p:sp>
    </p:spTree>
    <p:extLst>
      <p:ext uri="{BB962C8B-B14F-4D97-AF65-F5344CB8AC3E}">
        <p14:creationId xmlns:p14="http://schemas.microsoft.com/office/powerpoint/2010/main" val="1869506852"/>
      </p:ext>
    </p:extLst>
  </p:cSld>
  <p:clrMapOvr>
    <a:masterClrMapping/>
  </p:clrMapOvr>
</p:sld>
</file>

<file path=ppt/theme/theme1.xml><?xml version="1.0" encoding="utf-8"?>
<a:theme xmlns:a="http://schemas.openxmlformats.org/drawingml/2006/main" name="ShapesVTI">
  <a:themeElements>
    <a:clrScheme name="Benutzerdefiniert 3">
      <a:dk1>
        <a:sysClr val="windowText" lastClr="000000"/>
      </a:dk1>
      <a:lt1>
        <a:sysClr val="window" lastClr="FFFFFF"/>
      </a:lt1>
      <a:dk2>
        <a:srgbClr val="281B10"/>
      </a:dk2>
      <a:lt2>
        <a:srgbClr val="FFF9F5"/>
      </a:lt2>
      <a:accent1>
        <a:srgbClr val="EE7661"/>
      </a:accent1>
      <a:accent2>
        <a:srgbClr val="FFC000"/>
      </a:accent2>
      <a:accent3>
        <a:srgbClr val="5B5260"/>
      </a:accent3>
      <a:accent4>
        <a:srgbClr val="FFC000"/>
      </a:accent4>
      <a:accent5>
        <a:srgbClr val="C097F8"/>
      </a:accent5>
      <a:accent6>
        <a:srgbClr val="FF9514"/>
      </a:accent6>
      <a:hlink>
        <a:srgbClr val="E50CBC"/>
      </a:hlink>
      <a:folHlink>
        <a:srgbClr val="6257F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2025</Words>
  <Application>Microsoft Office PowerPoint</Application>
  <PresentationFormat>Breitbild</PresentationFormat>
  <Paragraphs>202</Paragraphs>
  <Slides>20</Slides>
  <Notes>14</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ShapesVTI</vt:lpstr>
      <vt:lpstr>Human Action Recognition</vt:lpstr>
      <vt:lpstr>Gliederung</vt:lpstr>
      <vt:lpstr>1. Motivation und Ziele</vt:lpstr>
      <vt:lpstr>1. Motivation und Ziele</vt:lpstr>
      <vt:lpstr>2. Arten von Videoüberwachung</vt:lpstr>
      <vt:lpstr>2. Arten von Videoüberwachung</vt:lpstr>
      <vt:lpstr>2. Arten von Videoüberwachung</vt:lpstr>
      <vt:lpstr>3. Handlungserkennung im Rahmen von Videoüberwachung</vt:lpstr>
      <vt:lpstr>3. Handlungserkennung im Rahmen von Videoüberwachung</vt:lpstr>
      <vt:lpstr>3. Handlungserkennung im Rahmen von Videoüberwachung</vt:lpstr>
      <vt:lpstr>3. Handlungserkennung im Rahmen von Videoüberwachung</vt:lpstr>
      <vt:lpstr>3. Handlungserkennung im Rahmen von Videoüberwachung</vt:lpstr>
      <vt:lpstr>3. Handlungserkennung im Rahmen von Videoüberwachung</vt:lpstr>
      <vt:lpstr>3. Handlungserkennung im Rahmen von Videoüberwachung</vt:lpstr>
      <vt:lpstr>4. Einblick in Praxis des Projekts</vt:lpstr>
      <vt:lpstr>4. Einblick in Praxis des Projekts</vt:lpstr>
      <vt:lpstr>4. Einblick in Praxis des Projekts</vt:lpstr>
      <vt:lpstr>4. Einblick in Praxis des Projekts</vt:lpstr>
      <vt:lpstr>5. Ausblick</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Modellierung der Corona-Warn-App</dc:title>
  <dc:creator>Tim Jüstel</dc:creator>
  <cp:lastModifiedBy>Tim Jüstel</cp:lastModifiedBy>
  <cp:revision>50</cp:revision>
  <dcterms:created xsi:type="dcterms:W3CDTF">2022-01-13T11:33:21Z</dcterms:created>
  <dcterms:modified xsi:type="dcterms:W3CDTF">2026-01-20T10:50:07Z</dcterms:modified>
</cp:coreProperties>
</file>